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Lst>
  <p:notesMasterIdLst>
    <p:notesMasterId r:id="rId70"/>
  </p:notesMasterIdLst>
  <p:handoutMasterIdLst>
    <p:handoutMasterId r:id="rId71"/>
  </p:handoutMasterIdLst>
  <p:sldIdLst>
    <p:sldId id="1485" r:id="rId6"/>
    <p:sldId id="1473" r:id="rId7"/>
    <p:sldId id="1444" r:id="rId8"/>
    <p:sldId id="1367" r:id="rId9"/>
    <p:sldId id="1470" r:id="rId10"/>
    <p:sldId id="1465" r:id="rId11"/>
    <p:sldId id="1466" r:id="rId12"/>
    <p:sldId id="1480" r:id="rId13"/>
    <p:sldId id="1471" r:id="rId14"/>
    <p:sldId id="1477" r:id="rId15"/>
    <p:sldId id="1484" r:id="rId16"/>
    <p:sldId id="1479" r:id="rId17"/>
    <p:sldId id="1475" r:id="rId18"/>
    <p:sldId id="1478" r:id="rId19"/>
    <p:sldId id="1461" r:id="rId20"/>
    <p:sldId id="1481" r:id="rId21"/>
    <p:sldId id="1482" r:id="rId22"/>
    <p:sldId id="1483" r:id="rId23"/>
    <p:sldId id="1326" r:id="rId24"/>
    <p:sldId id="1388" r:id="rId25"/>
    <p:sldId id="1409" r:id="rId26"/>
    <p:sldId id="1410" r:id="rId27"/>
    <p:sldId id="1411" r:id="rId28"/>
    <p:sldId id="1412" r:id="rId29"/>
    <p:sldId id="1413" r:id="rId30"/>
    <p:sldId id="1445" r:id="rId31"/>
    <p:sldId id="1446" r:id="rId32"/>
    <p:sldId id="1447" r:id="rId33"/>
    <p:sldId id="1448" r:id="rId34"/>
    <p:sldId id="1449" r:id="rId35"/>
    <p:sldId id="1377" r:id="rId36"/>
    <p:sldId id="1364" r:id="rId37"/>
    <p:sldId id="1323" r:id="rId38"/>
    <p:sldId id="1378" r:id="rId39"/>
    <p:sldId id="1365" r:id="rId40"/>
    <p:sldId id="1370" r:id="rId41"/>
    <p:sldId id="1438" r:id="rId42"/>
    <p:sldId id="1324" r:id="rId43"/>
    <p:sldId id="1325" r:id="rId44"/>
    <p:sldId id="1414" r:id="rId45"/>
    <p:sldId id="1416" r:id="rId46"/>
    <p:sldId id="1417" r:id="rId47"/>
    <p:sldId id="1419" r:id="rId48"/>
    <p:sldId id="1420" r:id="rId49"/>
    <p:sldId id="1421" r:id="rId50"/>
    <p:sldId id="1435" r:id="rId51"/>
    <p:sldId id="1436" r:id="rId52"/>
    <p:sldId id="1423" r:id="rId53"/>
    <p:sldId id="1424" r:id="rId54"/>
    <p:sldId id="1425" r:id="rId55"/>
    <p:sldId id="1426" r:id="rId56"/>
    <p:sldId id="1427" r:id="rId57"/>
    <p:sldId id="1428" r:id="rId58"/>
    <p:sldId id="1429" r:id="rId59"/>
    <p:sldId id="1430" r:id="rId60"/>
    <p:sldId id="1437" r:id="rId61"/>
    <p:sldId id="1431" r:id="rId62"/>
    <p:sldId id="1432" r:id="rId63"/>
    <p:sldId id="1433" r:id="rId64"/>
    <p:sldId id="1434" r:id="rId65"/>
    <p:sldId id="1439" r:id="rId66"/>
    <p:sldId id="1441" r:id="rId67"/>
    <p:sldId id="1442" r:id="rId68"/>
    <p:sldId id="1443" r:id="rId6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ight Build 2016 Template" id="{D3E95C9D-3DD4-45B7-BFD9-4AE9F68B7B97}">
          <p14:sldIdLst>
            <p14:sldId id="1485"/>
            <p14:sldId id="1473"/>
            <p14:sldId id="1444"/>
            <p14:sldId id="1367"/>
            <p14:sldId id="1470"/>
            <p14:sldId id="1465"/>
            <p14:sldId id="1466"/>
            <p14:sldId id="1480"/>
            <p14:sldId id="1471"/>
            <p14:sldId id="1477"/>
            <p14:sldId id="1484"/>
            <p14:sldId id="1479"/>
            <p14:sldId id="1475"/>
            <p14:sldId id="1478"/>
            <p14:sldId id="1461"/>
            <p14:sldId id="1481"/>
            <p14:sldId id="1482"/>
            <p14:sldId id="1483"/>
            <p14:sldId id="1326"/>
            <p14:sldId id="1388"/>
            <p14:sldId id="1409"/>
            <p14:sldId id="1410"/>
            <p14:sldId id="1411"/>
            <p14:sldId id="1412"/>
            <p14:sldId id="1413"/>
            <p14:sldId id="1445"/>
            <p14:sldId id="1446"/>
            <p14:sldId id="1447"/>
            <p14:sldId id="1448"/>
            <p14:sldId id="1449"/>
            <p14:sldId id="1377"/>
            <p14:sldId id="1364"/>
            <p14:sldId id="1323"/>
            <p14:sldId id="1378"/>
            <p14:sldId id="1365"/>
            <p14:sldId id="1370"/>
            <p14:sldId id="1438"/>
            <p14:sldId id="1324"/>
            <p14:sldId id="1325"/>
            <p14:sldId id="1414"/>
            <p14:sldId id="1416"/>
            <p14:sldId id="1417"/>
          </p14:sldIdLst>
        </p14:section>
        <p14:section name="Dark Build 2016 Template" id="{BF2050A5-112F-45DA-ADE2-20086B31A042}">
          <p14:sldIdLst>
            <p14:sldId id="1419"/>
            <p14:sldId id="1420"/>
            <p14:sldId id="1421"/>
            <p14:sldId id="1435"/>
            <p14:sldId id="1436"/>
            <p14:sldId id="1423"/>
            <p14:sldId id="1424"/>
            <p14:sldId id="1425"/>
            <p14:sldId id="1426"/>
            <p14:sldId id="1427"/>
            <p14:sldId id="1428"/>
            <p14:sldId id="1429"/>
            <p14:sldId id="1430"/>
            <p14:sldId id="1437"/>
            <p14:sldId id="1431"/>
            <p14:sldId id="1432"/>
            <p14:sldId id="1433"/>
            <p14:sldId id="1434"/>
            <p14:sldId id="1439"/>
            <p14:sldId id="1441"/>
            <p14:sldId id="1442"/>
            <p14:sldId id="144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3F27"/>
    <a:srgbClr val="FFFFFF"/>
    <a:srgbClr val="505050"/>
    <a:srgbClr val="107C10"/>
    <a:srgbClr val="000000"/>
    <a:srgbClr val="323232"/>
    <a:srgbClr val="5C2D91"/>
    <a:srgbClr val="32145A"/>
    <a:srgbClr val="00BCF2"/>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9" autoAdjust="0"/>
    <p:restoredTop sz="76128" autoAdjust="0"/>
  </p:normalViewPr>
  <p:slideViewPr>
    <p:cSldViewPr>
      <p:cViewPr varScale="1">
        <p:scale>
          <a:sx n="71" d="100"/>
          <a:sy n="71" d="100"/>
        </p:scale>
        <p:origin x="620" y="60"/>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4.8293381696155997E-2"/>
          <c:y val="0"/>
          <c:w val="0.58501467396844697"/>
          <c:h val="0.88213438509245801"/>
        </c:manualLayout>
      </c:layout>
      <c:doughnutChart>
        <c:varyColors val="1"/>
        <c:ser>
          <c:idx val="0"/>
          <c:order val="0"/>
          <c:tx>
            <c:strRef>
              <c:f>Sheet1!$B$1</c:f>
              <c:strCache>
                <c:ptCount val="1"/>
                <c:pt idx="0">
                  <c:v>Series 1</c:v>
                </c:pt>
              </c:strCache>
            </c:strRef>
          </c:tx>
          <c:dPt>
            <c:idx val="0"/>
            <c:bubble3D val="0"/>
            <c:spPr>
              <a:solidFill>
                <a:schemeClr val="accent6"/>
              </a:solidFill>
              <a:ln>
                <a:noFill/>
              </a:ln>
              <a:effectLst/>
            </c:spPr>
            <c:extLst>
              <c:ext xmlns:c16="http://schemas.microsoft.com/office/drawing/2014/chart" uri="{C3380CC4-5D6E-409C-BE32-E72D297353CC}">
                <c16:uniqueId val="{00000001-343C-4E1F-885F-1A45BFAC2E49}"/>
              </c:ext>
            </c:extLst>
          </c:dPt>
          <c:dPt>
            <c:idx val="1"/>
            <c:bubble3D val="0"/>
            <c:spPr>
              <a:solidFill>
                <a:schemeClr val="accent1"/>
              </a:solidFill>
              <a:ln>
                <a:noFill/>
              </a:ln>
              <a:effectLst/>
            </c:spPr>
            <c:extLst>
              <c:ext xmlns:c16="http://schemas.microsoft.com/office/drawing/2014/chart" uri="{C3380CC4-5D6E-409C-BE32-E72D297353CC}">
                <c16:uniqueId val="{00000003-343C-4E1F-885F-1A45BFAC2E49}"/>
              </c:ext>
            </c:extLst>
          </c:dPt>
          <c:dPt>
            <c:idx val="2"/>
            <c:bubble3D val="0"/>
            <c:spPr>
              <a:solidFill>
                <a:schemeClr val="accent4"/>
              </a:solidFill>
              <a:ln>
                <a:noFill/>
              </a:ln>
              <a:effectLst/>
            </c:spPr>
            <c:extLst>
              <c:ext xmlns:c16="http://schemas.microsoft.com/office/drawing/2014/chart" uri="{C3380CC4-5D6E-409C-BE32-E72D297353CC}">
                <c16:uniqueId val="{00000005-343C-4E1F-885F-1A45BFAC2E49}"/>
              </c:ext>
            </c:extLst>
          </c:dPt>
          <c:dPt>
            <c:idx val="3"/>
            <c:bubble3D val="0"/>
            <c:spPr>
              <a:solidFill>
                <a:schemeClr val="accent2"/>
              </a:solidFill>
              <a:ln>
                <a:noFill/>
              </a:ln>
              <a:effectLst/>
            </c:spPr>
            <c:extLst>
              <c:ext xmlns:c16="http://schemas.microsoft.com/office/drawing/2014/chart" uri="{C3380CC4-5D6E-409C-BE32-E72D297353CC}">
                <c16:uniqueId val="{00000007-343C-4E1F-885F-1A45BFAC2E49}"/>
              </c:ext>
            </c:extLst>
          </c:dPt>
          <c:dLbls>
            <c:dLbl>
              <c:idx val="0"/>
              <c:layout>
                <c:manualLayout>
                  <c:x val="0.13734567901234568"/>
                  <c:y val="4.6309691870989947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43C-4E1F-885F-1A45BFAC2E49}"/>
                </c:ext>
              </c:extLst>
            </c:dLbl>
            <c:dLbl>
              <c:idx val="1"/>
              <c:layout>
                <c:manualLayout>
                  <c:x val="-0.10030864197530864"/>
                  <c:y val="0.13198262183232135"/>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43C-4E1F-885F-1A45BFAC2E49}"/>
                </c:ext>
              </c:extLst>
            </c:dLbl>
            <c:dLbl>
              <c:idx val="2"/>
              <c:layout>
                <c:manualLayout>
                  <c:x val="-0.10185185185185186"/>
                  <c:y val="6.9464537806484504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343C-4E1F-885F-1A45BFAC2E49}"/>
                </c:ext>
              </c:extLst>
            </c:dLbl>
            <c:dLbl>
              <c:idx val="3"/>
              <c:layout>
                <c:manualLayout>
                  <c:x val="-0.12808641975308643"/>
                  <c:y val="-9.493486833552940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343C-4E1F-885F-1A45BFAC2E49}"/>
                </c:ext>
              </c:extLst>
            </c:dLbl>
            <c:spPr>
              <a:noFill/>
              <a:ln>
                <a:noFill/>
              </a:ln>
              <a:effectLst/>
            </c:spPr>
            <c:txPr>
              <a:bodyPr rot="0" spcFirstLastPara="1" vertOverflow="ellipsis" vert="horz" wrap="square" anchor="ctr" anchorCtr="1"/>
              <a:lstStyle/>
              <a:p>
                <a:pPr>
                  <a:defRPr sz="1800" b="0" i="0" u="none" strike="noStrike" kern="1200" baseline="0">
                    <a:gradFill>
                      <a:gsLst>
                        <a:gs pos="21239">
                          <a:schemeClr val="tx1"/>
                        </a:gs>
                        <a:gs pos="72000">
                          <a:schemeClr val="tx1"/>
                        </a:gs>
                      </a:gsLst>
                      <a:lin ang="5400000" scaled="0"/>
                    </a:gra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Sheet1!$A$2:$A$5</c:f>
              <c:strCache>
                <c:ptCount val="4"/>
                <c:pt idx="0">
                  <c:v>Q1</c:v>
                </c:pt>
                <c:pt idx="1">
                  <c:v>Q2</c:v>
                </c:pt>
                <c:pt idx="2">
                  <c:v>Q3</c:v>
                </c:pt>
                <c:pt idx="3">
                  <c:v>Q4</c:v>
                </c:pt>
              </c:strCache>
            </c:strRef>
          </c:cat>
          <c:val>
            <c:numRef>
              <c:f>Sheet1!$B$2:$B$5</c:f>
              <c:numCache>
                <c:formatCode>General</c:formatCode>
                <c:ptCount val="4"/>
                <c:pt idx="0">
                  <c:v>0.6</c:v>
                </c:pt>
                <c:pt idx="1">
                  <c:v>0.25</c:v>
                </c:pt>
                <c:pt idx="2">
                  <c:v>0.1</c:v>
                </c:pt>
                <c:pt idx="3">
                  <c:v>0.2</c:v>
                </c:pt>
              </c:numCache>
            </c:numRef>
          </c:val>
          <c:extLst>
            <c:ext xmlns:c16="http://schemas.microsoft.com/office/drawing/2014/chart" uri="{C3380CC4-5D6E-409C-BE32-E72D297353CC}">
              <c16:uniqueId val="{00000008-343C-4E1F-885F-1A45BFAC2E49}"/>
            </c:ext>
          </c:extLst>
        </c:ser>
        <c:dLbls>
          <c:showLegendKey val="0"/>
          <c:showVal val="1"/>
          <c:showCatName val="0"/>
          <c:showSerName val="0"/>
          <c:showPercent val="0"/>
          <c:showBubbleSize val="0"/>
          <c:showLeaderLines val="0"/>
        </c:dLbls>
        <c:firstSliceAng val="0"/>
        <c:holeSize val="50"/>
      </c:doughnutChart>
      <c:spPr>
        <a:noFill/>
        <a:ln>
          <a:noFill/>
        </a:ln>
        <a:effectLst/>
      </c:spPr>
    </c:plotArea>
    <c:legend>
      <c:legendPos val="r"/>
      <c:layout>
        <c:manualLayout>
          <c:xMode val="edge"/>
          <c:yMode val="edge"/>
          <c:x val="0.67881425976738097"/>
          <c:y val="0.73783869665438195"/>
          <c:w val="0.177293694541374"/>
          <c:h val="0.17182307879616701"/>
        </c:manualLayout>
      </c:layout>
      <c:overlay val="0"/>
      <c:spPr>
        <a:noFill/>
        <a:ln>
          <a:noFill/>
        </a:ln>
        <a:effectLst/>
      </c:spPr>
      <c:txPr>
        <a:bodyPr rot="0" spcFirstLastPara="1" vertOverflow="ellipsis" vert="horz" wrap="square" anchor="ctr" anchorCtr="1"/>
        <a:lstStyle/>
        <a:p>
          <a:pPr>
            <a:defRPr sz="1800" b="0" i="0" u="none" strike="noStrike" kern="1200" baseline="0">
              <a:gradFill>
                <a:gsLst>
                  <a:gs pos="21239">
                    <a:schemeClr val="tx1"/>
                  </a:gs>
                  <a:gs pos="72000">
                    <a:schemeClr val="tx1"/>
                  </a:gs>
                </a:gsLst>
                <a:lin ang="5400000" scaled="0"/>
              </a:gradFill>
              <a:latin typeface="+mn-lt"/>
              <a:ea typeface="+mn-ea"/>
              <a:cs typeface="+mn-cs"/>
            </a:defRPr>
          </a:pPr>
          <a:endParaRPr lang="en-US"/>
        </a:p>
      </c:txPr>
    </c:legend>
    <c:plotVisOnly val="1"/>
    <c:dispBlanksAs val="zero"/>
    <c:showDLblsOverMax val="0"/>
  </c:chart>
  <c:spPr>
    <a:noFill/>
    <a:ln w="9525" cap="flat" cmpd="sng" algn="ctr">
      <a:noFill/>
      <a:prstDash val="solid"/>
    </a:ln>
    <a:effectLst/>
  </c:spPr>
  <c:txPr>
    <a:bodyPr/>
    <a:lstStyle/>
    <a:p>
      <a:pPr>
        <a:defRPr sz="1800">
          <a:gradFill>
            <a:gsLst>
              <a:gs pos="21239">
                <a:schemeClr val="tx1"/>
              </a:gs>
              <a:gs pos="72000">
                <a:schemeClr val="tx1"/>
              </a:gs>
            </a:gsLst>
            <a:lin ang="5400000" scaled="0"/>
          </a:gra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manualLayout>
          <c:layoutTarget val="inner"/>
          <c:xMode val="edge"/>
          <c:yMode val="edge"/>
          <c:x val="7.7091960727131328E-2"/>
          <c:y val="0.16235216934941099"/>
          <c:w val="0.74600770389812388"/>
          <c:h val="0.66796875"/>
        </c:manualLayout>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4.25</c:v>
                </c:pt>
                <c:pt idx="1">
                  <c:v>2.5</c:v>
                </c:pt>
                <c:pt idx="2">
                  <c:v>3.5</c:v>
                </c:pt>
                <c:pt idx="3">
                  <c:v>4.5</c:v>
                </c:pt>
              </c:numCache>
            </c:numRef>
          </c:val>
          <c:extLst>
            <c:ext xmlns:c16="http://schemas.microsoft.com/office/drawing/2014/chart" uri="{C3380CC4-5D6E-409C-BE32-E72D297353CC}">
              <c16:uniqueId val="{00000000-EDDB-473F-B9B2-835C1F4DC01A}"/>
            </c:ext>
          </c:extLst>
        </c:ser>
        <c:ser>
          <c:idx val="1"/>
          <c:order val="1"/>
          <c:tx>
            <c:strRef>
              <c:f>Sheet1!$C$1</c:f>
              <c:strCache>
                <c:ptCount val="1"/>
                <c:pt idx="0">
                  <c:v>Series 2</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2.2999999999999998</c:v>
                </c:pt>
                <c:pt idx="1">
                  <c:v>4.4000000000000004</c:v>
                </c:pt>
                <c:pt idx="2">
                  <c:v>1.8</c:v>
                </c:pt>
                <c:pt idx="3">
                  <c:v>2.8</c:v>
                </c:pt>
              </c:numCache>
            </c:numRef>
          </c:val>
          <c:extLst>
            <c:ext xmlns:c16="http://schemas.microsoft.com/office/drawing/2014/chart" uri="{C3380CC4-5D6E-409C-BE32-E72D297353CC}">
              <c16:uniqueId val="{00000001-EDDB-473F-B9B2-835C1F4DC01A}"/>
            </c:ext>
          </c:extLst>
        </c:ser>
        <c:ser>
          <c:idx val="2"/>
          <c:order val="2"/>
          <c:tx>
            <c:strRef>
              <c:f>Sheet1!$D$1</c:f>
              <c:strCache>
                <c:ptCount val="1"/>
                <c:pt idx="0">
                  <c:v>Series 3</c:v>
                </c:pt>
              </c:strCache>
            </c:strRef>
          </c:tx>
          <c:spPr>
            <a:solidFill>
              <a:schemeClr val="accent4"/>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EDDB-473F-B9B2-835C1F4DC01A}"/>
            </c:ext>
          </c:extLst>
        </c:ser>
        <c:dLbls>
          <c:showLegendKey val="0"/>
          <c:showVal val="0"/>
          <c:showCatName val="0"/>
          <c:showSerName val="0"/>
          <c:showPercent val="0"/>
          <c:showBubbleSize val="0"/>
        </c:dLbls>
        <c:gapWidth val="120"/>
        <c:axId val="-1196881104"/>
        <c:axId val="-1196888176"/>
      </c:barChart>
      <c:catAx>
        <c:axId val="-1196881104"/>
        <c:scaling>
          <c:orientation val="minMax"/>
        </c:scaling>
        <c:delete val="0"/>
        <c:axPos val="b"/>
        <c:numFmt formatCode="General" sourceLinked="0"/>
        <c:majorTickMark val="out"/>
        <c:minorTickMark val="none"/>
        <c:tickLblPos val="nextTo"/>
        <c:crossAx val="-1196888176"/>
        <c:crosses val="autoZero"/>
        <c:auto val="1"/>
        <c:lblAlgn val="ctr"/>
        <c:lblOffset val="100"/>
        <c:noMultiLvlLbl val="0"/>
      </c:catAx>
      <c:valAx>
        <c:axId val="-1196888176"/>
        <c:scaling>
          <c:orientation val="minMax"/>
          <c:max val="5"/>
        </c:scaling>
        <c:delete val="0"/>
        <c:axPos val="l"/>
        <c:majorGridlines/>
        <c:numFmt formatCode="General" sourceLinked="1"/>
        <c:majorTickMark val="out"/>
        <c:minorTickMark val="none"/>
        <c:tickLblPos val="nextTo"/>
        <c:crossAx val="-1196881104"/>
        <c:crosses val="autoZero"/>
        <c:crossBetween val="between"/>
        <c:minorUnit val="1"/>
      </c:valAx>
    </c:plotArea>
    <c:legend>
      <c:legendPos val="r"/>
      <c:layout>
        <c:manualLayout>
          <c:xMode val="edge"/>
          <c:yMode val="edge"/>
          <c:x val="0.84138135510838907"/>
          <c:y val="0.63329153305528074"/>
          <c:w val="0.15227848255079227"/>
          <c:h val="0.214616328523346"/>
        </c:manualLayout>
      </c:layout>
      <c:overlay val="0"/>
    </c:legend>
    <c:plotVisOnly val="1"/>
    <c:dispBlanksAs val="gap"/>
    <c:showDLblsOverMax val="0"/>
  </c:chart>
  <c:txPr>
    <a:bodyPr/>
    <a:lstStyle/>
    <a:p>
      <a:pPr>
        <a:defRPr sz="1800">
          <a:gradFill>
            <a:gsLst>
              <a:gs pos="24779">
                <a:schemeClr val="tx1"/>
              </a:gs>
              <a:gs pos="55000">
                <a:schemeClr val="tx1"/>
              </a:gs>
            </a:gsLst>
            <a:lin ang="5400000" scaled="0"/>
          </a:gradFil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4.8293381696155997E-2"/>
          <c:y val="0"/>
          <c:w val="0.58501467396844697"/>
          <c:h val="0.88213438509245801"/>
        </c:manualLayout>
      </c:layout>
      <c:doughnutChart>
        <c:varyColors val="1"/>
        <c:ser>
          <c:idx val="0"/>
          <c:order val="0"/>
          <c:tx>
            <c:strRef>
              <c:f>Sheet1!$B$1</c:f>
              <c:strCache>
                <c:ptCount val="1"/>
                <c:pt idx="0">
                  <c:v>Series 1</c:v>
                </c:pt>
              </c:strCache>
            </c:strRef>
          </c:tx>
          <c:dPt>
            <c:idx val="0"/>
            <c:bubble3D val="0"/>
            <c:spPr>
              <a:solidFill>
                <a:schemeClr val="accent6"/>
              </a:solidFill>
              <a:ln>
                <a:noFill/>
              </a:ln>
              <a:effectLst/>
            </c:spPr>
            <c:extLst>
              <c:ext xmlns:c16="http://schemas.microsoft.com/office/drawing/2014/chart" uri="{C3380CC4-5D6E-409C-BE32-E72D297353CC}">
                <c16:uniqueId val="{00000001-FC69-4F53-BE0A-89A2B0DE58C9}"/>
              </c:ext>
            </c:extLst>
          </c:dPt>
          <c:dPt>
            <c:idx val="1"/>
            <c:bubble3D val="0"/>
            <c:spPr>
              <a:solidFill>
                <a:schemeClr val="accent1"/>
              </a:solidFill>
              <a:ln>
                <a:noFill/>
              </a:ln>
              <a:effectLst/>
            </c:spPr>
            <c:extLst>
              <c:ext xmlns:c16="http://schemas.microsoft.com/office/drawing/2014/chart" uri="{C3380CC4-5D6E-409C-BE32-E72D297353CC}">
                <c16:uniqueId val="{00000003-FC69-4F53-BE0A-89A2B0DE58C9}"/>
              </c:ext>
            </c:extLst>
          </c:dPt>
          <c:dPt>
            <c:idx val="2"/>
            <c:bubble3D val="0"/>
            <c:spPr>
              <a:solidFill>
                <a:schemeClr val="accent4"/>
              </a:solidFill>
              <a:ln>
                <a:noFill/>
              </a:ln>
              <a:effectLst/>
            </c:spPr>
            <c:extLst>
              <c:ext xmlns:c16="http://schemas.microsoft.com/office/drawing/2014/chart" uri="{C3380CC4-5D6E-409C-BE32-E72D297353CC}">
                <c16:uniqueId val="{00000005-FC69-4F53-BE0A-89A2B0DE58C9}"/>
              </c:ext>
            </c:extLst>
          </c:dPt>
          <c:dPt>
            <c:idx val="3"/>
            <c:bubble3D val="0"/>
            <c:spPr>
              <a:solidFill>
                <a:schemeClr val="accent2"/>
              </a:solidFill>
              <a:ln>
                <a:noFill/>
              </a:ln>
              <a:effectLst/>
            </c:spPr>
            <c:extLst>
              <c:ext xmlns:c16="http://schemas.microsoft.com/office/drawing/2014/chart" uri="{C3380CC4-5D6E-409C-BE32-E72D297353CC}">
                <c16:uniqueId val="{00000007-FC69-4F53-BE0A-89A2B0DE58C9}"/>
              </c:ext>
            </c:extLst>
          </c:dPt>
          <c:dLbls>
            <c:dLbl>
              <c:idx val="0"/>
              <c:layout>
                <c:manualLayout>
                  <c:x val="0.13734567901234568"/>
                  <c:y val="4.6309691870989947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C69-4F53-BE0A-89A2B0DE58C9}"/>
                </c:ext>
              </c:extLst>
            </c:dLbl>
            <c:dLbl>
              <c:idx val="1"/>
              <c:layout>
                <c:manualLayout>
                  <c:x val="-0.10030864197530864"/>
                  <c:y val="0.13198262183232135"/>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C69-4F53-BE0A-89A2B0DE58C9}"/>
                </c:ext>
              </c:extLst>
            </c:dLbl>
            <c:dLbl>
              <c:idx val="2"/>
              <c:layout>
                <c:manualLayout>
                  <c:x val="-0.10185185185185186"/>
                  <c:y val="6.9464537806484504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FC69-4F53-BE0A-89A2B0DE58C9}"/>
                </c:ext>
              </c:extLst>
            </c:dLbl>
            <c:dLbl>
              <c:idx val="3"/>
              <c:layout>
                <c:manualLayout>
                  <c:x val="-0.12808641975308643"/>
                  <c:y val="-9.493486833552940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FC69-4F53-BE0A-89A2B0DE58C9}"/>
                </c:ext>
              </c:extLst>
            </c:dLbl>
            <c:spPr>
              <a:noFill/>
              <a:ln>
                <a:noFill/>
              </a:ln>
              <a:effectLst/>
            </c:spPr>
            <c:txPr>
              <a:bodyPr rot="0" spcFirstLastPara="1" vertOverflow="ellipsis" vert="horz" wrap="square" anchor="ctr" anchorCtr="1"/>
              <a:lstStyle/>
              <a:p>
                <a:pPr>
                  <a:defRPr sz="1800" b="0" i="0" u="none" strike="noStrike" kern="1200" baseline="0">
                    <a:gradFill>
                      <a:gsLst>
                        <a:gs pos="21239">
                          <a:schemeClr val="tx1"/>
                        </a:gs>
                        <a:gs pos="72000">
                          <a:schemeClr val="tx1"/>
                        </a:gs>
                      </a:gsLst>
                      <a:lin ang="5400000" scaled="0"/>
                    </a:gra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Sheet1!$A$2:$A$5</c:f>
              <c:strCache>
                <c:ptCount val="4"/>
                <c:pt idx="0">
                  <c:v>Q1</c:v>
                </c:pt>
                <c:pt idx="1">
                  <c:v>Q2</c:v>
                </c:pt>
                <c:pt idx="2">
                  <c:v>Q3</c:v>
                </c:pt>
                <c:pt idx="3">
                  <c:v>Q4</c:v>
                </c:pt>
              </c:strCache>
            </c:strRef>
          </c:cat>
          <c:val>
            <c:numRef>
              <c:f>Sheet1!$B$2:$B$5</c:f>
              <c:numCache>
                <c:formatCode>General</c:formatCode>
                <c:ptCount val="4"/>
                <c:pt idx="0">
                  <c:v>0.6</c:v>
                </c:pt>
                <c:pt idx="1">
                  <c:v>0.25</c:v>
                </c:pt>
                <c:pt idx="2">
                  <c:v>0.1</c:v>
                </c:pt>
                <c:pt idx="3">
                  <c:v>0.2</c:v>
                </c:pt>
              </c:numCache>
            </c:numRef>
          </c:val>
          <c:extLst>
            <c:ext xmlns:c16="http://schemas.microsoft.com/office/drawing/2014/chart" uri="{C3380CC4-5D6E-409C-BE32-E72D297353CC}">
              <c16:uniqueId val="{00000008-FC69-4F53-BE0A-89A2B0DE58C9}"/>
            </c:ext>
          </c:extLst>
        </c:ser>
        <c:dLbls>
          <c:showLegendKey val="0"/>
          <c:showVal val="1"/>
          <c:showCatName val="0"/>
          <c:showSerName val="0"/>
          <c:showPercent val="0"/>
          <c:showBubbleSize val="0"/>
          <c:showLeaderLines val="0"/>
        </c:dLbls>
        <c:firstSliceAng val="0"/>
        <c:holeSize val="50"/>
      </c:doughnutChart>
      <c:spPr>
        <a:noFill/>
        <a:ln>
          <a:noFill/>
        </a:ln>
        <a:effectLst/>
      </c:spPr>
    </c:plotArea>
    <c:legend>
      <c:legendPos val="r"/>
      <c:layout>
        <c:manualLayout>
          <c:xMode val="edge"/>
          <c:yMode val="edge"/>
          <c:x val="0.67881425976738097"/>
          <c:y val="0.73783869665438195"/>
          <c:w val="0.177293694541374"/>
          <c:h val="0.17182307879616701"/>
        </c:manualLayout>
      </c:layout>
      <c:overlay val="0"/>
      <c:spPr>
        <a:noFill/>
        <a:ln>
          <a:noFill/>
        </a:ln>
        <a:effectLst/>
      </c:spPr>
      <c:txPr>
        <a:bodyPr rot="0" spcFirstLastPara="1" vertOverflow="ellipsis" vert="horz" wrap="square" anchor="ctr" anchorCtr="1"/>
        <a:lstStyle/>
        <a:p>
          <a:pPr>
            <a:defRPr sz="1800" b="0" i="0" u="none" strike="noStrike" kern="1200" baseline="0">
              <a:gradFill>
                <a:gsLst>
                  <a:gs pos="21239">
                    <a:schemeClr val="tx1"/>
                  </a:gs>
                  <a:gs pos="72000">
                    <a:schemeClr val="tx1"/>
                  </a:gs>
                </a:gsLst>
                <a:lin ang="5400000" scaled="0"/>
              </a:gradFill>
              <a:latin typeface="+mn-lt"/>
              <a:ea typeface="+mn-ea"/>
              <a:cs typeface="+mn-cs"/>
            </a:defRPr>
          </a:pPr>
          <a:endParaRPr lang="en-US"/>
        </a:p>
      </c:txPr>
    </c:legend>
    <c:plotVisOnly val="1"/>
    <c:dispBlanksAs val="zero"/>
    <c:showDLblsOverMax val="0"/>
  </c:chart>
  <c:spPr>
    <a:noFill/>
    <a:ln w="9525" cap="flat" cmpd="sng" algn="ctr">
      <a:noFill/>
      <a:prstDash val="solid"/>
    </a:ln>
    <a:effectLst/>
  </c:spPr>
  <c:txPr>
    <a:bodyPr/>
    <a:lstStyle/>
    <a:p>
      <a:pPr>
        <a:defRPr sz="1800">
          <a:gradFill>
            <a:gsLst>
              <a:gs pos="21239">
                <a:schemeClr val="tx1"/>
              </a:gs>
              <a:gs pos="72000">
                <a:schemeClr val="tx1"/>
              </a:gs>
            </a:gsLst>
            <a:lin ang="5400000" scaled="0"/>
          </a:gra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manualLayout>
          <c:layoutTarget val="inner"/>
          <c:xMode val="edge"/>
          <c:yMode val="edge"/>
          <c:x val="7.7091960727131328E-2"/>
          <c:y val="0.16235216934941099"/>
          <c:w val="0.74600770389812388"/>
          <c:h val="0.66796875"/>
        </c:manualLayout>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4.25</c:v>
                </c:pt>
                <c:pt idx="1">
                  <c:v>2.5</c:v>
                </c:pt>
                <c:pt idx="2">
                  <c:v>3.5</c:v>
                </c:pt>
                <c:pt idx="3">
                  <c:v>4.5</c:v>
                </c:pt>
              </c:numCache>
            </c:numRef>
          </c:val>
          <c:extLst>
            <c:ext xmlns:c16="http://schemas.microsoft.com/office/drawing/2014/chart" uri="{C3380CC4-5D6E-409C-BE32-E72D297353CC}">
              <c16:uniqueId val="{00000000-14AB-44E9-9B1A-96C7D81EED15}"/>
            </c:ext>
          </c:extLst>
        </c:ser>
        <c:ser>
          <c:idx val="1"/>
          <c:order val="1"/>
          <c:tx>
            <c:strRef>
              <c:f>Sheet1!$C$1</c:f>
              <c:strCache>
                <c:ptCount val="1"/>
                <c:pt idx="0">
                  <c:v>Series 2</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2.2999999999999998</c:v>
                </c:pt>
                <c:pt idx="1">
                  <c:v>4.4000000000000004</c:v>
                </c:pt>
                <c:pt idx="2">
                  <c:v>1.8</c:v>
                </c:pt>
                <c:pt idx="3">
                  <c:v>2.8</c:v>
                </c:pt>
              </c:numCache>
            </c:numRef>
          </c:val>
          <c:extLst>
            <c:ext xmlns:c16="http://schemas.microsoft.com/office/drawing/2014/chart" uri="{C3380CC4-5D6E-409C-BE32-E72D297353CC}">
              <c16:uniqueId val="{00000001-14AB-44E9-9B1A-96C7D81EED15}"/>
            </c:ext>
          </c:extLst>
        </c:ser>
        <c:ser>
          <c:idx val="2"/>
          <c:order val="2"/>
          <c:tx>
            <c:strRef>
              <c:f>Sheet1!$D$1</c:f>
              <c:strCache>
                <c:ptCount val="1"/>
                <c:pt idx="0">
                  <c:v>Series 3</c:v>
                </c:pt>
              </c:strCache>
            </c:strRef>
          </c:tx>
          <c:spPr>
            <a:solidFill>
              <a:schemeClr val="accent4"/>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4AB-44E9-9B1A-96C7D81EED15}"/>
            </c:ext>
          </c:extLst>
        </c:ser>
        <c:dLbls>
          <c:showLegendKey val="0"/>
          <c:showVal val="0"/>
          <c:showCatName val="0"/>
          <c:showSerName val="0"/>
          <c:showPercent val="0"/>
          <c:showBubbleSize val="0"/>
        </c:dLbls>
        <c:gapWidth val="120"/>
        <c:axId val="-1196888720"/>
        <c:axId val="-1196885456"/>
      </c:barChart>
      <c:catAx>
        <c:axId val="-1196888720"/>
        <c:scaling>
          <c:orientation val="minMax"/>
        </c:scaling>
        <c:delete val="0"/>
        <c:axPos val="b"/>
        <c:numFmt formatCode="General" sourceLinked="0"/>
        <c:majorTickMark val="out"/>
        <c:minorTickMark val="none"/>
        <c:tickLblPos val="nextTo"/>
        <c:crossAx val="-1196885456"/>
        <c:crosses val="autoZero"/>
        <c:auto val="1"/>
        <c:lblAlgn val="ctr"/>
        <c:lblOffset val="100"/>
        <c:noMultiLvlLbl val="0"/>
      </c:catAx>
      <c:valAx>
        <c:axId val="-1196885456"/>
        <c:scaling>
          <c:orientation val="minMax"/>
          <c:max val="5"/>
        </c:scaling>
        <c:delete val="0"/>
        <c:axPos val="l"/>
        <c:majorGridlines/>
        <c:numFmt formatCode="General" sourceLinked="1"/>
        <c:majorTickMark val="out"/>
        <c:minorTickMark val="none"/>
        <c:tickLblPos val="nextTo"/>
        <c:crossAx val="-1196888720"/>
        <c:crosses val="autoZero"/>
        <c:crossBetween val="between"/>
        <c:minorUnit val="1"/>
      </c:valAx>
    </c:plotArea>
    <c:legend>
      <c:legendPos val="r"/>
      <c:layout>
        <c:manualLayout>
          <c:xMode val="edge"/>
          <c:yMode val="edge"/>
          <c:x val="0.84138135510838907"/>
          <c:y val="0.63329153305528074"/>
          <c:w val="0.15227848255079227"/>
          <c:h val="0.214616328523346"/>
        </c:manualLayout>
      </c:layout>
      <c:overlay val="0"/>
    </c:legend>
    <c:plotVisOnly val="1"/>
    <c:dispBlanksAs val="gap"/>
    <c:showDLblsOverMax val="0"/>
  </c:chart>
  <c:txPr>
    <a:bodyPr/>
    <a:lstStyle/>
    <a:p>
      <a:pPr>
        <a:defRPr sz="1800">
          <a:gradFill>
            <a:gsLst>
              <a:gs pos="24779">
                <a:schemeClr val="tx1"/>
              </a:gs>
              <a:gs pos="55000">
                <a:schemeClr val="tx1"/>
              </a:gs>
            </a:gsLst>
            <a:lin ang="5400000" scaled="0"/>
          </a:gradFill>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3/14/2016 9:30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3/14/2016 9:30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3/14/2016 9:30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09073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each of your stations is a Raspberry Pi 3, hard-wired to the development PC. This is for deployment and debugging. The </a:t>
            </a:r>
            <a:r>
              <a:rPr lang="en-US" baseline="0" dirty="0" err="1"/>
              <a:t>WiFi</a:t>
            </a:r>
            <a:r>
              <a:rPr lang="en-US" baseline="0" dirty="0"/>
              <a:t> connection from the Pi 3 is for connection to Azure in follow-on lab modules.”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8530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“If you are interested in the underlying IO and other capabilities on devices like the Raspberry Pi, or want to explore more with Azure and devices, we also have the Open Hack in this same room, starting on Day 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91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3/14/2016 9:30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88887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TBD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0206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TBD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6742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TBD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0909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this in</a:t>
            </a:r>
            <a:r>
              <a:rPr lang="en-US" baseline="0" dirty="0"/>
              <a:t> the last 5 minutes of the event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025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3/14/2016 9:30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3/14/2016 9:30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483740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3/14/2016 9:30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061418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3/14/2016 9:30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035729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
        <p:nvSpPr>
          <p:cNvPr id="10" name="Date Placeholder 9"/>
          <p:cNvSpPr>
            <a:spLocks noGrp="1"/>
          </p:cNvSpPr>
          <p:nvPr>
            <p:ph type="dt" idx="13"/>
          </p:nvPr>
        </p:nvSpPr>
        <p:spPr/>
        <p:txBody>
          <a:bodyPr/>
          <a:lstStyle/>
          <a:p>
            <a:fld id="{79687EF5-0895-448F-A4AC-188A0D571FCC}" type="datetime8">
              <a:rPr lang="en-US" smtClean="0"/>
              <a:t>3/14/2016 9:30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388355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3/14/2016 9:30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594817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53B9473-204C-4147-A2E0-C3E143278840}" type="datetime8">
              <a:rPr lang="en-US" smtClean="0"/>
              <a:t>3/14/2016 9:30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25</a:t>
            </a:fld>
            <a:endParaRPr lang="en-US" dirty="0"/>
          </a:p>
        </p:txBody>
      </p:sp>
    </p:spTree>
    <p:extLst>
      <p:ext uri="{BB962C8B-B14F-4D97-AF65-F5344CB8AC3E}">
        <p14:creationId xmlns:p14="http://schemas.microsoft.com/office/powerpoint/2010/main" val="2678798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3/14/2016 9:30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247001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developer type photo.</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3/14/2016 9:30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05656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6" name="Date Placeholder 5"/>
          <p:cNvSpPr>
            <a:spLocks noGrp="1"/>
          </p:cNvSpPr>
          <p:nvPr>
            <p:ph type="dt" idx="12"/>
          </p:nvPr>
        </p:nvSpPr>
        <p:spPr/>
        <p:txBody>
          <a:bodyPr/>
          <a:lstStyle/>
          <a:p>
            <a:fld id="{E43B0448-36A8-43CB-A041-FFAB3DD1409A}" type="datetime8">
              <a:rPr lang="en-US" smtClean="0">
                <a:solidFill>
                  <a:prstClr val="black"/>
                </a:solidFill>
              </a:rPr>
              <a:pPr/>
              <a:t>3/14/2016 9:30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92385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3/14/2016 9:30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431190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text</a:t>
            </a:r>
            <a:r>
              <a:rPr lang="en-US" baseline="0" dirty="0"/>
              <a:t> black in master.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3/14/2016 9:30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7535739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3/14/2016 9:30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93795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9AF79BC0-7BC2-4444-8D01-A1A1A5DBD253}" type="datetime8">
              <a:rPr lang="en-US" smtClean="0">
                <a:solidFill>
                  <a:prstClr val="black"/>
                </a:solidFill>
              </a:rPr>
              <a:t>3/14/2016 9:30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603928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“Moore’s law tells us that computers are</a:t>
            </a:r>
            <a:r>
              <a:rPr lang="en-US" sz="900" b="0" i="0" kern="1200" baseline="0" dirty="0">
                <a:solidFill>
                  <a:schemeClr val="tx1"/>
                </a:solidFill>
                <a:effectLst/>
                <a:latin typeface="Segoe UI Light" pitchFamily="34" charset="0"/>
                <a:ea typeface="+mn-ea"/>
                <a:cs typeface="+mn-cs"/>
              </a:rPr>
              <a:t> still getting more powerful. </a:t>
            </a:r>
            <a:r>
              <a:rPr lang="en-US" sz="900" b="0" i="0" kern="1200" baseline="0" dirty="0" err="1">
                <a:solidFill>
                  <a:schemeClr val="tx1"/>
                </a:solidFill>
                <a:effectLst/>
                <a:latin typeface="Segoe UI Light" pitchFamily="34" charset="0"/>
                <a:ea typeface="+mn-ea"/>
                <a:cs typeface="+mn-cs"/>
              </a:rPr>
              <a:t>Koomey’s</a:t>
            </a:r>
            <a:r>
              <a:rPr lang="en-US" sz="900" b="0" i="0" kern="1200" baseline="0" dirty="0">
                <a:solidFill>
                  <a:schemeClr val="tx1"/>
                </a:solidFill>
                <a:effectLst/>
                <a:latin typeface="Segoe UI Light" pitchFamily="34" charset="0"/>
                <a:ea typeface="+mn-ea"/>
                <a:cs typeface="+mn-cs"/>
              </a:rPr>
              <a:t> law tells us that they also require a lot less power than they did in the past. And Metcalf’s law observes that computers are more valuable when they are more connected. All of these things apply directly to, and in fact enable, IoT.”</a:t>
            </a:r>
          </a:p>
          <a:p>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Reference:</a:t>
            </a:r>
          </a:p>
          <a:p>
            <a:r>
              <a:rPr lang="en-US" sz="900" b="0" i="0" kern="1200" dirty="0">
                <a:solidFill>
                  <a:schemeClr val="tx1"/>
                </a:solidFill>
                <a:effectLst/>
                <a:latin typeface="Segoe UI Light" pitchFamily="34" charset="0"/>
                <a:ea typeface="+mn-ea"/>
                <a:cs typeface="+mn-cs"/>
              </a:rPr>
              <a:t>The graphs are illustrations,</a:t>
            </a:r>
            <a:r>
              <a:rPr lang="en-US" sz="900" b="0" i="0" kern="1200" baseline="0" dirty="0">
                <a:solidFill>
                  <a:schemeClr val="tx1"/>
                </a:solidFill>
                <a:effectLst/>
                <a:latin typeface="Segoe UI Light" pitchFamily="34" charset="0"/>
                <a:ea typeface="+mn-ea"/>
                <a:cs typeface="+mn-cs"/>
              </a:rPr>
              <a:t> not exact values</a:t>
            </a: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1" i="0" kern="1200" dirty="0">
                <a:solidFill>
                  <a:schemeClr val="tx1"/>
                </a:solidFill>
                <a:effectLst/>
                <a:latin typeface="Segoe UI Light" pitchFamily="34" charset="0"/>
                <a:ea typeface="+mn-ea"/>
                <a:cs typeface="+mn-cs"/>
              </a:rPr>
              <a:t>Moore's law</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is the observation that the number of </a:t>
            </a:r>
            <a:r>
              <a:rPr lang="en-US" sz="900" b="0" i="0" u="none" strike="noStrike" kern="1200" dirty="0">
                <a:solidFill>
                  <a:schemeClr val="tx1"/>
                </a:solidFill>
                <a:effectLst/>
                <a:latin typeface="Segoe UI Light" pitchFamily="34" charset="0"/>
                <a:ea typeface="+mn-ea"/>
                <a:cs typeface="+mn-cs"/>
              </a:rPr>
              <a:t>transistors</a:t>
            </a:r>
            <a:r>
              <a:rPr lang="en-US" sz="900" b="0" i="0" kern="1200" dirty="0">
                <a:solidFill>
                  <a:schemeClr val="tx1"/>
                </a:solidFill>
                <a:effectLst/>
                <a:latin typeface="Segoe UI Light" pitchFamily="34" charset="0"/>
                <a:ea typeface="+mn-ea"/>
                <a:cs typeface="+mn-cs"/>
              </a:rPr>
              <a:t> in a dense </a:t>
            </a:r>
            <a:r>
              <a:rPr lang="en-US" sz="900" b="0" i="0" u="none" strike="noStrike" kern="1200" dirty="0">
                <a:solidFill>
                  <a:schemeClr val="tx1"/>
                </a:solidFill>
                <a:effectLst/>
                <a:latin typeface="Segoe UI Light" pitchFamily="34" charset="0"/>
                <a:ea typeface="+mn-ea"/>
                <a:cs typeface="+mn-cs"/>
              </a:rPr>
              <a:t>integrated circuit</a:t>
            </a:r>
            <a:r>
              <a:rPr lang="en-US" sz="900" b="0" i="0" kern="1200" dirty="0">
                <a:solidFill>
                  <a:schemeClr val="tx1"/>
                </a:solidFill>
                <a:effectLst/>
                <a:latin typeface="Segoe UI Light" pitchFamily="34" charset="0"/>
                <a:ea typeface="+mn-ea"/>
                <a:cs typeface="+mn-cs"/>
              </a:rPr>
              <a:t> doubles approximately every two years.</a:t>
            </a:r>
          </a:p>
          <a:p>
            <a:pPr marL="171450" indent="-171450">
              <a:buFont typeface="Arial" panose="020B0604020202020204" pitchFamily="34" charset="0"/>
              <a:buChar char="•"/>
            </a:pPr>
            <a:r>
              <a:rPr lang="en-US" sz="900" b="1" i="0" kern="1200" dirty="0">
                <a:solidFill>
                  <a:schemeClr val="tx1"/>
                </a:solidFill>
                <a:effectLst/>
                <a:latin typeface="Segoe UI Light" pitchFamily="34" charset="0"/>
                <a:ea typeface="+mn-ea"/>
                <a:cs typeface="+mn-cs"/>
              </a:rPr>
              <a:t>Metcalfe's law</a:t>
            </a:r>
            <a:r>
              <a:rPr lang="en-US" sz="900" b="0" i="0" kern="1200" dirty="0">
                <a:solidFill>
                  <a:schemeClr val="tx1"/>
                </a:solidFill>
                <a:effectLst/>
                <a:latin typeface="Segoe UI Light" pitchFamily="34" charset="0"/>
                <a:ea typeface="+mn-ea"/>
                <a:cs typeface="+mn-cs"/>
              </a:rPr>
              <a:t> states that the value of a </a:t>
            </a:r>
            <a:r>
              <a:rPr lang="en-US" sz="900" b="0" i="0" u="none" strike="noStrike" kern="1200" dirty="0">
                <a:solidFill>
                  <a:schemeClr val="tx1"/>
                </a:solidFill>
                <a:effectLst/>
                <a:latin typeface="Segoe UI Light" pitchFamily="34" charset="0"/>
                <a:ea typeface="+mn-ea"/>
                <a:cs typeface="+mn-cs"/>
              </a:rPr>
              <a:t>telecommunications network</a:t>
            </a:r>
            <a:r>
              <a:rPr lang="en-US" sz="900" b="0" i="0" kern="1200" dirty="0">
                <a:solidFill>
                  <a:schemeClr val="tx1"/>
                </a:solidFill>
                <a:effectLst/>
                <a:latin typeface="Segoe UI Light" pitchFamily="34" charset="0"/>
                <a:ea typeface="+mn-ea"/>
                <a:cs typeface="+mn-cs"/>
              </a:rPr>
              <a:t> is </a:t>
            </a:r>
            <a:r>
              <a:rPr lang="en-US" sz="900" b="0" i="0" u="none" strike="noStrike" kern="1200" dirty="0">
                <a:solidFill>
                  <a:schemeClr val="tx1"/>
                </a:solidFill>
                <a:effectLst/>
                <a:latin typeface="Segoe UI Light" pitchFamily="34" charset="0"/>
                <a:ea typeface="+mn-ea"/>
                <a:cs typeface="+mn-cs"/>
              </a:rPr>
              <a:t>proportional to the square</a:t>
            </a:r>
            <a:r>
              <a:rPr lang="en-US" sz="900" b="0" i="0" kern="1200" dirty="0">
                <a:solidFill>
                  <a:schemeClr val="tx1"/>
                </a:solidFill>
                <a:effectLst/>
                <a:latin typeface="Segoe UI Light" pitchFamily="34" charset="0"/>
                <a:ea typeface="+mn-ea"/>
                <a:cs typeface="+mn-cs"/>
              </a:rPr>
              <a:t> of the number of connected users of the system (</a:t>
            </a:r>
            <a:r>
              <a:rPr lang="en-US" sz="900" b="0" i="1" kern="1200" dirty="0">
                <a:solidFill>
                  <a:schemeClr val="tx1"/>
                </a:solidFill>
                <a:effectLst/>
                <a:latin typeface="Segoe UI Light" pitchFamily="34" charset="0"/>
                <a:ea typeface="+mn-ea"/>
                <a:cs typeface="+mn-cs"/>
              </a:rPr>
              <a:t>n</a:t>
            </a:r>
            <a:r>
              <a:rPr lang="en-US" sz="900" b="0" i="0" kern="1200" baseline="30000" dirty="0">
                <a:solidFill>
                  <a:schemeClr val="tx1"/>
                </a:solidFill>
                <a:effectLst/>
                <a:latin typeface="Segoe UI Light" pitchFamily="34" charset="0"/>
                <a:ea typeface="+mn-ea"/>
                <a:cs typeface="+mn-cs"/>
              </a:rPr>
              <a:t>2</a:t>
            </a:r>
            <a:r>
              <a:rPr lang="en-US" sz="900" b="0" i="0"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US" sz="900" b="1" i="0" kern="1200" dirty="0" err="1">
                <a:solidFill>
                  <a:schemeClr val="tx1"/>
                </a:solidFill>
                <a:effectLst/>
                <a:latin typeface="Segoe UI Light" pitchFamily="34" charset="0"/>
                <a:ea typeface="+mn-ea"/>
                <a:cs typeface="+mn-cs"/>
              </a:rPr>
              <a:t>Koomey’s</a:t>
            </a:r>
            <a:r>
              <a:rPr lang="en-US" sz="900" b="1" i="0" kern="1200" dirty="0">
                <a:solidFill>
                  <a:schemeClr val="tx1"/>
                </a:solidFill>
                <a:effectLst/>
                <a:latin typeface="Segoe UI Light" pitchFamily="34" charset="0"/>
                <a:ea typeface="+mn-ea"/>
                <a:cs typeface="+mn-cs"/>
              </a:rPr>
              <a:t> law</a:t>
            </a:r>
            <a:r>
              <a:rPr lang="en-US" sz="900" b="0" i="0" kern="1200" dirty="0">
                <a:solidFill>
                  <a:schemeClr val="tx1"/>
                </a:solidFill>
                <a:effectLst/>
                <a:latin typeface="Segoe UI Light" pitchFamily="34" charset="0"/>
                <a:ea typeface="+mn-ea"/>
                <a:cs typeface="+mn-cs"/>
              </a:rPr>
              <a:t> describes a long-term trend in the </a:t>
            </a:r>
            <a:r>
              <a:rPr lang="en-US" sz="900" b="0" i="0" u="none" strike="noStrike" kern="1200" dirty="0">
                <a:solidFill>
                  <a:schemeClr val="tx1"/>
                </a:solidFill>
                <a:effectLst/>
                <a:latin typeface="Segoe UI Light" pitchFamily="34" charset="0"/>
                <a:ea typeface="+mn-ea"/>
                <a:cs typeface="+mn-cs"/>
              </a:rPr>
              <a:t>history of computing hardware</a:t>
            </a:r>
            <a:r>
              <a:rPr lang="en-US" sz="900" b="0" i="0" kern="1200" dirty="0">
                <a:solidFill>
                  <a:schemeClr val="tx1"/>
                </a:solidFill>
                <a:effectLst/>
                <a:latin typeface="Segoe UI Light" pitchFamily="34" charset="0"/>
                <a:ea typeface="+mn-ea"/>
                <a:cs typeface="+mn-cs"/>
              </a:rPr>
              <a:t>. The number of computations per </a:t>
            </a:r>
            <a:r>
              <a:rPr lang="en-US" sz="900" b="0" i="0" u="none" strike="noStrike" kern="1200" dirty="0">
                <a:solidFill>
                  <a:schemeClr val="tx1"/>
                </a:solidFill>
                <a:effectLst/>
                <a:latin typeface="Segoe UI Light" pitchFamily="34" charset="0"/>
                <a:ea typeface="+mn-ea"/>
                <a:cs typeface="+mn-cs"/>
              </a:rPr>
              <a:t>joule</a:t>
            </a:r>
            <a:r>
              <a:rPr lang="en-US" sz="900" b="0" i="0" kern="1200" dirty="0">
                <a:solidFill>
                  <a:schemeClr val="tx1"/>
                </a:solidFill>
                <a:effectLst/>
                <a:latin typeface="Segoe UI Light" pitchFamily="34" charset="0"/>
                <a:ea typeface="+mn-ea"/>
                <a:cs typeface="+mn-cs"/>
              </a:rPr>
              <a:t> of energy dissipated has been doubling approximately every 1.57 years. This trend has been remarkably stable since the 1950s (</a:t>
            </a:r>
            <a:r>
              <a:rPr lang="en-US" sz="900" b="0" i="1" u="none" strike="noStrike" kern="1200" dirty="0">
                <a:solidFill>
                  <a:schemeClr val="tx1"/>
                </a:solidFill>
                <a:effectLst/>
                <a:latin typeface="Segoe UI Light" pitchFamily="34" charset="0"/>
                <a:ea typeface="+mn-ea"/>
                <a:cs typeface="+mn-cs"/>
              </a:rPr>
              <a:t>R</a:t>
            </a:r>
            <a:r>
              <a:rPr lang="en-US" sz="900" b="0" i="0" u="none" strike="noStrike" kern="1200" baseline="30000" dirty="0">
                <a:solidFill>
                  <a:schemeClr val="tx1"/>
                </a:solidFill>
                <a:effectLst/>
                <a:latin typeface="Segoe UI Light" pitchFamily="34" charset="0"/>
                <a:ea typeface="+mn-ea"/>
                <a:cs typeface="+mn-cs"/>
              </a:rPr>
              <a:t>2</a:t>
            </a:r>
            <a:r>
              <a:rPr lang="en-US" sz="900" b="0" i="0" kern="1200" dirty="0">
                <a:solidFill>
                  <a:schemeClr val="tx1"/>
                </a:solidFill>
                <a:effectLst/>
                <a:latin typeface="Segoe UI Light" pitchFamily="34" charset="0"/>
                <a:ea typeface="+mn-ea"/>
                <a:cs typeface="+mn-cs"/>
              </a:rPr>
              <a:t> of over 98%) and has actually been somewhat faster than </a:t>
            </a:r>
            <a:r>
              <a:rPr lang="en-US" sz="900" b="0" i="0" u="none" strike="noStrike" kern="1200" dirty="0">
                <a:solidFill>
                  <a:schemeClr val="tx1"/>
                </a:solidFill>
                <a:effectLst/>
                <a:latin typeface="Segoe UI Light" pitchFamily="34" charset="0"/>
                <a:ea typeface="+mn-ea"/>
                <a:cs typeface="+mn-cs"/>
              </a:rPr>
              <a:t>Moore’s law</a:t>
            </a:r>
            <a:r>
              <a:rPr lang="en-US" sz="900" b="0" i="0"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Jonathan </a:t>
            </a:r>
            <a:r>
              <a:rPr lang="en-US" sz="900" b="0" i="0" u="none" strike="noStrike" kern="1200" dirty="0" err="1">
                <a:solidFill>
                  <a:schemeClr val="tx1"/>
                </a:solidFill>
                <a:effectLst/>
                <a:latin typeface="Segoe UI Light" pitchFamily="34" charset="0"/>
                <a:ea typeface="+mn-ea"/>
                <a:cs typeface="+mn-cs"/>
              </a:rPr>
              <a:t>Koomey</a:t>
            </a:r>
            <a:r>
              <a:rPr lang="en-US" sz="900" b="0" i="0" kern="1200" dirty="0">
                <a:solidFill>
                  <a:schemeClr val="tx1"/>
                </a:solidFill>
                <a:effectLst/>
                <a:latin typeface="Segoe UI Light" pitchFamily="34" charset="0"/>
                <a:ea typeface="+mn-ea"/>
                <a:cs typeface="+mn-cs"/>
              </a:rPr>
              <a:t> articulated the trend as follows: "at a fixed computing load, the amount of battery you need will fall by a factor of two every year and a half."</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C1E1D8D-1204-4C11-9A99-DC3CBA832A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3444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Update phone image</a:t>
            </a:r>
            <a:r>
              <a:rPr lang="en-US" baseline="0" dirty="0"/>
              <a:t> to a Microsoft phone.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3/14/2016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355178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latin typeface="Segoe"/>
              </a:rPr>
              <a:t>Speakers: </a:t>
            </a:r>
            <a:r>
              <a:rPr lang="en-US" dirty="0">
                <a:latin typeface="Segoe"/>
              </a:rPr>
              <a:t>Please note this slide will be updated with your session’s QR code during the scrub process which</a:t>
            </a:r>
            <a:r>
              <a:rPr lang="en-US" baseline="0" dirty="0">
                <a:latin typeface="Segoe"/>
              </a:rPr>
              <a:t> is </a:t>
            </a:r>
            <a:r>
              <a:rPr lang="en-US" dirty="0">
                <a:latin typeface="Segoe"/>
              </a:rPr>
              <a:t>outlined</a:t>
            </a:r>
            <a:r>
              <a:rPr lang="en-US" baseline="0" dirty="0">
                <a:latin typeface="Segoe"/>
              </a:rPr>
              <a:t> on side 3. Attendees can scan the QR code for access to your session’s </a:t>
            </a:r>
            <a:r>
              <a:rPr lang="en-US" baseline="0" dirty="0" err="1">
                <a:latin typeface="Segoe"/>
              </a:rPr>
              <a:t>eval</a:t>
            </a:r>
            <a:r>
              <a:rPr lang="en-US" baseline="0" dirty="0">
                <a:latin typeface="Segoe"/>
              </a:rPr>
              <a:t>.</a:t>
            </a:r>
            <a:endParaRPr lang="en-US" dirty="0">
              <a:latin typeface="Segoe"/>
            </a:endParaRP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3/14/2016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546868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3/14/2016 9:30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772272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3/14/2016 9:30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0444091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3/14/2016 9:30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0624321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3/14/2016 9:30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46</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3249818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53B9473-204C-4147-A2E0-C3E143278840}" type="datetime8">
              <a:rPr lang="en-US" smtClean="0">
                <a:solidFill>
                  <a:prstClr val="black"/>
                </a:solidFill>
              </a:rPr>
              <a:pPr/>
              <a:t>3/14/2016 9:30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0698159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3/14/2016 9:30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5929598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developer type photo.</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3/14/2016 9:30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33638970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3/14/2016 9:30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860257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“IoT is gaining momentum. Back</a:t>
            </a:r>
            <a:r>
              <a:rPr lang="en-US" baseline="0" dirty="0"/>
              <a:t> just a few years ago, the uses for IoT were pretty limited. Mostly smart embedded devices doing PC-like things, as well as many of the scenarios carried over from decades of embedded computing.”</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3/14/2016 9:30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190021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text</a:t>
            </a:r>
            <a:r>
              <a:rPr lang="en-US" baseline="0" dirty="0"/>
              <a:t> black in master.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3/14/2016 9:30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41227387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59</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3/14/2016 9:30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6135291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9AF79BC0-7BC2-4444-8D01-A1A1A5DBD253}" type="datetime8">
              <a:rPr lang="en-US" smtClean="0">
                <a:solidFill>
                  <a:prstClr val="black"/>
                </a:solidFill>
              </a:rPr>
              <a:t>3/14/2016 9:30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7445162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Update phone image</a:t>
            </a:r>
            <a:r>
              <a:rPr lang="en-US" baseline="0" dirty="0"/>
              <a:t> to a Microsoft phone.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3/14/2016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4899168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latin typeface="Segoe"/>
              </a:rPr>
              <a:t>Speakers: </a:t>
            </a:r>
            <a:r>
              <a:rPr lang="en-US" dirty="0">
                <a:latin typeface="Segoe"/>
              </a:rPr>
              <a:t>Please note this slide will be updated with your session’s QR code during the scrub process which</a:t>
            </a:r>
            <a:r>
              <a:rPr lang="en-US" baseline="0" dirty="0">
                <a:latin typeface="Segoe"/>
              </a:rPr>
              <a:t> is </a:t>
            </a:r>
            <a:r>
              <a:rPr lang="en-US" dirty="0">
                <a:latin typeface="Segoe"/>
              </a:rPr>
              <a:t>outlined</a:t>
            </a:r>
            <a:r>
              <a:rPr lang="en-US" baseline="0" dirty="0">
                <a:latin typeface="Segoe"/>
              </a:rPr>
              <a:t> on side 3. Attendees can scan the QR code for access to your session’s </a:t>
            </a:r>
            <a:r>
              <a:rPr lang="en-US" baseline="0" dirty="0" err="1">
                <a:latin typeface="Segoe"/>
              </a:rPr>
              <a:t>eval</a:t>
            </a:r>
            <a:r>
              <a:rPr lang="en-US" baseline="0" dirty="0">
                <a:latin typeface="Segoe"/>
              </a:rPr>
              <a:t>.</a:t>
            </a:r>
            <a:endParaRPr lang="en-US" dirty="0">
              <a:latin typeface="Segoe"/>
            </a:endParaRP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3/14/2016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9229004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Dark gray background.</a:t>
            </a: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3/14/2016 9:30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55649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today, we’re seeing IoT everywhere,</a:t>
            </a:r>
            <a:r>
              <a:rPr lang="en-US" baseline="0" dirty="0"/>
              <a:t> with devices that are smarter because they are both more powerful and more connected.”</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3/14/2016 9:30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153088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“Today, you</a:t>
            </a:r>
            <a:r>
              <a:rPr lang="en-IN" baseline="0" dirty="0"/>
              <a:t> can buy a very powerful device for $35 or less, connect it to services like Azure, develop for it using commercial-grade tools like Visual Studio, and save your company, or your clients, a ton of money due to the intelligence gained and automation performed.”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160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our free client operating</a:t>
            </a:r>
            <a:r>
              <a:rPr lang="en-US" baseline="0" dirty="0"/>
              <a:t> system</a:t>
            </a:r>
            <a:r>
              <a:rPr lang="en-US" dirty="0"/>
              <a:t> that addresses part</a:t>
            </a:r>
            <a:r>
              <a:rPr lang="en-US" baseline="0" dirty="0"/>
              <a:t> of this category: Windows 10 IoT Core</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3/14/2016 9:30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361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most of you will also participate in the Azure parts of this series, we’re using an</a:t>
            </a:r>
            <a:r>
              <a:rPr lang="en-US" baseline="0" dirty="0"/>
              <a:t> integrated sensor HAT-like (Hardware Attached on Top) board from GHI</a:t>
            </a:r>
          </a:p>
          <a:p>
            <a:endParaRPr lang="en-US" baseline="0" dirty="0"/>
          </a:p>
          <a:p>
            <a:r>
              <a:rPr lang="en-US" baseline="0" dirty="0"/>
              <a:t>This board was developed especially for Azure labs and simplifies connectivity to sensors in a way that lets you focus on Azure. It includes libraries which abstract away the underlying IO, much like you would have if you coded for a shield on an Arduino.”</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229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most of you will also participate in the Azure parts of this series, we’re using an</a:t>
            </a:r>
            <a:r>
              <a:rPr lang="en-US" baseline="0" dirty="0"/>
              <a:t> integrated sensor HAT-like (Hardware Attached on Top) board from GHI</a:t>
            </a:r>
          </a:p>
          <a:p>
            <a:endParaRPr lang="en-US" baseline="0" dirty="0"/>
          </a:p>
          <a:p>
            <a:r>
              <a:rPr lang="en-US" baseline="0" dirty="0"/>
              <a:t>This board was developed especially for Azure labs and simplifies connectivity to sensors in a way that lets you focus on Azure. It includes libraries which abstract away the underlying IO, much like you would have if you coded for a shield on an Arduino.”</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80069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481796"/>
            <a:ext cx="11889564" cy="917575"/>
          </a:xfrm>
        </p:spPr>
        <p:txBody>
          <a:bodyPr/>
          <a:lstStyle>
            <a:lvl1pPr marL="0" algn="l" defTabSz="951028" rtl="0" eaLnBrk="1" fontAlgn="base" latinLnBrk="0" hangingPunct="1">
              <a:lnSpc>
                <a:spcPct val="90000"/>
              </a:lnSpc>
              <a:spcBef>
                <a:spcPct val="0"/>
              </a:spcBef>
              <a:spcAft>
                <a:spcPct val="0"/>
              </a:spcAft>
              <a:buNone/>
              <a:defRPr lang="en-US" sz="5507" kern="1200" dirty="0">
                <a:gradFill>
                  <a:gsLst>
                    <a:gs pos="0">
                      <a:srgbClr val="FFFFFF"/>
                    </a:gs>
                    <a:gs pos="100000">
                      <a:srgbClr val="FFFFFF"/>
                    </a:gs>
                  </a:gsLst>
                  <a:lin ang="5400000" scaled="0"/>
                </a:gradFill>
                <a:latin typeface="Segoe UI Light"/>
                <a:ea typeface="+mn-ea"/>
                <a:cs typeface="+mn-cs"/>
              </a:defRPr>
            </a:lvl1pPr>
          </a:lstStyle>
          <a:p>
            <a:r>
              <a:rPr lang="en-US" dirty="0"/>
              <a:t>Click to edit Master title style</a:t>
            </a:r>
          </a:p>
        </p:txBody>
      </p:sp>
    </p:spTree>
    <p:extLst>
      <p:ext uri="{BB962C8B-B14F-4D97-AF65-F5344CB8AC3E}">
        <p14:creationId xmlns:p14="http://schemas.microsoft.com/office/powerpoint/2010/main" val="6630361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341"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1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hyperlink" Target="https://microsoft.sharepoint.com/teams/BrandCentral" TargetMode="External"/><Relationship Id="rId7" Type="http://schemas.openxmlformats.org/officeDocument/2006/relationships/hyperlink" Target="https://microsoft.sharepoint.com/teams/BrandCentral/Pages/Presentations.aspx" TargetMode="External"/><Relationship Id="rId2" Type="http://schemas.openxmlformats.org/officeDocument/2006/relationships/hyperlink" Target="http://lcaweb/CTP/Copyrights/Third-Party-Content-Use/Pages/default.aspx" TargetMode="External"/><Relationship Id="rId1" Type="http://schemas.openxmlformats.org/officeDocument/2006/relationships/slideLayout" Target="../slideLayouts/slideLayout12.xml"/><Relationship Id="rId6" Type="http://schemas.openxmlformats.org/officeDocument/2006/relationships/hyperlink" Target="https://www.featureddevices.com/" TargetMode="External"/><Relationship Id="rId5" Type="http://schemas.openxmlformats.org/officeDocument/2006/relationships/hyperlink" Target="http://news.xbox.com/media/" TargetMode="External"/><Relationship Id="rId4" Type="http://schemas.openxmlformats.org/officeDocument/2006/relationships/hyperlink" Target="http://www.microsoft.com/en-us/new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18.png"/></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hyperlink" Target="https://microsoft.sharepoint.com/teams/BrandCentral/Pages/Presentations.aspx"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microsoftvirtualacademy.com/" TargetMode="External"/><Relationship Id="rId2" Type="http://schemas.openxmlformats.org/officeDocument/2006/relationships/hyperlink" Target="https://channel9.msdn.com/Events/Build/2016"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125.png"/><Relationship Id="rId4" Type="http://schemas.openxmlformats.org/officeDocument/2006/relationships/image" Target="../media/image124.png"/></Relationships>
</file>

<file path=ppt/slides/_rels/slide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6.xml"/><Relationship Id="rId1" Type="http://schemas.openxmlformats.org/officeDocument/2006/relationships/slideLayout" Target="../slideLayouts/slideLayout32.xml"/><Relationship Id="rId4" Type="http://schemas.openxmlformats.org/officeDocument/2006/relationships/image" Target="../media/image127.png"/></Relationships>
</file>

<file path=ppt/slides/_rels/slide4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4.xml"/></Relationships>
</file>

<file path=ppt/slides/_rels/slide61.xml.rels><?xml version="1.0" encoding="UTF-8" standalone="yes"?>
<Relationships xmlns="http://schemas.openxmlformats.org/package/2006/relationships"><Relationship Id="rId3" Type="http://schemas.openxmlformats.org/officeDocument/2006/relationships/hyperlink" Target="http://microsoftvirtualacademy.com/" TargetMode="External"/><Relationship Id="rId2" Type="http://schemas.openxmlformats.org/officeDocument/2006/relationships/hyperlink" Target="https://channel9.msdn.com/Events/Build/2016" TargetMode="External"/><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3.xml"/><Relationship Id="rId1" Type="http://schemas.openxmlformats.org/officeDocument/2006/relationships/slideLayout" Target="../slideLayouts/slideLayout32.xml"/><Relationship Id="rId5" Type="http://schemas.openxmlformats.org/officeDocument/2006/relationships/image" Target="../media/image125.png"/><Relationship Id="rId4" Type="http://schemas.openxmlformats.org/officeDocument/2006/relationships/image" Target="../media/image124.png"/></Relationships>
</file>

<file path=ppt/slides/_rels/slide6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6" Type="http://schemas.openxmlformats.org/officeDocument/2006/relationships/image" Target="../media/image33.png"/><Relationship Id="rId21" Type="http://schemas.openxmlformats.org/officeDocument/2006/relationships/image" Target="../media/image28.jpeg"/><Relationship Id="rId42" Type="http://schemas.openxmlformats.org/officeDocument/2006/relationships/image" Target="../media/image48.jpeg"/><Relationship Id="rId47" Type="http://schemas.openxmlformats.org/officeDocument/2006/relationships/image" Target="../media/image53.jpeg"/><Relationship Id="rId63" Type="http://schemas.openxmlformats.org/officeDocument/2006/relationships/image" Target="../media/image68.png"/><Relationship Id="rId68" Type="http://schemas.openxmlformats.org/officeDocument/2006/relationships/image" Target="../media/image73.jpeg"/><Relationship Id="rId84" Type="http://schemas.openxmlformats.org/officeDocument/2006/relationships/image" Target="../media/image88.png"/><Relationship Id="rId89" Type="http://schemas.openxmlformats.org/officeDocument/2006/relationships/image" Target="../media/image93.png"/><Relationship Id="rId2" Type="http://schemas.openxmlformats.org/officeDocument/2006/relationships/notesSlide" Target="../notesSlides/notesSlide5.xml"/><Relationship Id="rId16" Type="http://schemas.openxmlformats.org/officeDocument/2006/relationships/image" Target="../media/image23.png"/><Relationship Id="rId29" Type="http://schemas.openxmlformats.org/officeDocument/2006/relationships/image" Target="../media/image36.png"/><Relationship Id="rId107" Type="http://schemas.openxmlformats.org/officeDocument/2006/relationships/image" Target="../media/image109.png"/><Relationship Id="rId11" Type="http://schemas.openxmlformats.org/officeDocument/2006/relationships/image" Target="../media/image18.jpeg"/><Relationship Id="rId24" Type="http://schemas.openxmlformats.org/officeDocument/2006/relationships/image" Target="../media/image31.png"/><Relationship Id="rId32" Type="http://schemas.openxmlformats.org/officeDocument/2006/relationships/image" Target="../media/image39.jpeg"/><Relationship Id="rId37" Type="http://schemas.openxmlformats.org/officeDocument/2006/relationships/image" Target="../media/image43.png"/><Relationship Id="rId40" Type="http://schemas.openxmlformats.org/officeDocument/2006/relationships/image" Target="../media/image46.png"/><Relationship Id="rId45" Type="http://schemas.openxmlformats.org/officeDocument/2006/relationships/image" Target="../media/image51.jpeg"/><Relationship Id="rId53" Type="http://schemas.openxmlformats.org/officeDocument/2006/relationships/image" Target="../media/image59.jpeg"/><Relationship Id="rId58" Type="http://schemas.openxmlformats.org/officeDocument/2006/relationships/image" Target="../media/image63.png"/><Relationship Id="rId66" Type="http://schemas.openxmlformats.org/officeDocument/2006/relationships/image" Target="../media/image71.png"/><Relationship Id="rId74" Type="http://schemas.openxmlformats.org/officeDocument/2006/relationships/image" Target="../media/image79.jpeg"/><Relationship Id="rId79" Type="http://schemas.openxmlformats.org/officeDocument/2006/relationships/image" Target="../media/image83.png"/><Relationship Id="rId87" Type="http://schemas.openxmlformats.org/officeDocument/2006/relationships/image" Target="../media/image91.png"/><Relationship Id="rId102" Type="http://schemas.openxmlformats.org/officeDocument/2006/relationships/image" Target="../media/image104.png"/><Relationship Id="rId110" Type="http://schemas.openxmlformats.org/officeDocument/2006/relationships/image" Target="../media/image112.jpeg"/><Relationship Id="rId5" Type="http://schemas.openxmlformats.org/officeDocument/2006/relationships/image" Target="../media/image12.jpeg"/><Relationship Id="rId61" Type="http://schemas.openxmlformats.org/officeDocument/2006/relationships/image" Target="../media/image66.png"/><Relationship Id="rId82" Type="http://schemas.openxmlformats.org/officeDocument/2006/relationships/image" Target="../media/image86.jpeg"/><Relationship Id="rId90" Type="http://schemas.openxmlformats.org/officeDocument/2006/relationships/image" Target="../media/image94.png"/><Relationship Id="rId95" Type="http://schemas.openxmlformats.org/officeDocument/2006/relationships/image" Target="../media/image98.jpeg"/><Relationship Id="rId19" Type="http://schemas.openxmlformats.org/officeDocument/2006/relationships/image" Target="../media/image26.jpeg"/><Relationship Id="rId14" Type="http://schemas.openxmlformats.org/officeDocument/2006/relationships/image" Target="../media/image21.png"/><Relationship Id="rId22" Type="http://schemas.openxmlformats.org/officeDocument/2006/relationships/image" Target="../media/image29.jpeg"/><Relationship Id="rId27" Type="http://schemas.openxmlformats.org/officeDocument/2006/relationships/image" Target="../media/image34.png"/><Relationship Id="rId30" Type="http://schemas.openxmlformats.org/officeDocument/2006/relationships/image" Target="../media/image37.jpeg"/><Relationship Id="rId35" Type="http://schemas.openxmlformats.org/officeDocument/2006/relationships/image" Target="../media/image41.png"/><Relationship Id="rId43" Type="http://schemas.openxmlformats.org/officeDocument/2006/relationships/image" Target="../media/image49.png"/><Relationship Id="rId48" Type="http://schemas.openxmlformats.org/officeDocument/2006/relationships/image" Target="../media/image54.png"/><Relationship Id="rId56" Type="http://schemas.openxmlformats.org/officeDocument/2006/relationships/image" Target="../media/image62.png"/><Relationship Id="rId64" Type="http://schemas.openxmlformats.org/officeDocument/2006/relationships/image" Target="../media/image69.png"/><Relationship Id="rId69" Type="http://schemas.openxmlformats.org/officeDocument/2006/relationships/image" Target="../media/image74.png"/><Relationship Id="rId77" Type="http://schemas.openxmlformats.org/officeDocument/2006/relationships/image" Target="../media/image82.png"/><Relationship Id="rId100" Type="http://schemas.openxmlformats.org/officeDocument/2006/relationships/image" Target="../media/image102.jpeg"/><Relationship Id="rId105" Type="http://schemas.openxmlformats.org/officeDocument/2006/relationships/image" Target="../media/image107.jpeg"/><Relationship Id="rId8" Type="http://schemas.openxmlformats.org/officeDocument/2006/relationships/image" Target="../media/image15.png"/><Relationship Id="rId51" Type="http://schemas.openxmlformats.org/officeDocument/2006/relationships/image" Target="../media/image57.jpeg"/><Relationship Id="rId72" Type="http://schemas.openxmlformats.org/officeDocument/2006/relationships/image" Target="../media/image77.png"/><Relationship Id="rId80" Type="http://schemas.openxmlformats.org/officeDocument/2006/relationships/image" Target="../media/image84.png"/><Relationship Id="rId85" Type="http://schemas.openxmlformats.org/officeDocument/2006/relationships/image" Target="../media/image89.jpeg"/><Relationship Id="rId93" Type="http://schemas.microsoft.com/office/2007/relationships/hdphoto" Target="../media/hdphoto4.wdp"/><Relationship Id="rId98" Type="http://schemas.openxmlformats.org/officeDocument/2006/relationships/image" Target="../media/image101.png"/><Relationship Id="rId3" Type="http://schemas.openxmlformats.org/officeDocument/2006/relationships/image" Target="../media/image10.jpeg"/><Relationship Id="rId12" Type="http://schemas.openxmlformats.org/officeDocument/2006/relationships/image" Target="../media/image19.jpg"/><Relationship Id="rId17" Type="http://schemas.openxmlformats.org/officeDocument/2006/relationships/image" Target="../media/image24.jpe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4.png"/><Relationship Id="rId46" Type="http://schemas.openxmlformats.org/officeDocument/2006/relationships/image" Target="../media/image52.png"/><Relationship Id="rId59" Type="http://schemas.openxmlformats.org/officeDocument/2006/relationships/image" Target="../media/image64.png"/><Relationship Id="rId67" Type="http://schemas.openxmlformats.org/officeDocument/2006/relationships/image" Target="../media/image72.jpeg"/><Relationship Id="rId103" Type="http://schemas.openxmlformats.org/officeDocument/2006/relationships/image" Target="../media/image105.jpeg"/><Relationship Id="rId108" Type="http://schemas.openxmlformats.org/officeDocument/2006/relationships/image" Target="../media/image110.jpeg"/><Relationship Id="rId20" Type="http://schemas.openxmlformats.org/officeDocument/2006/relationships/image" Target="../media/image27.jpeg"/><Relationship Id="rId41" Type="http://schemas.openxmlformats.org/officeDocument/2006/relationships/image" Target="../media/image47.png"/><Relationship Id="rId54" Type="http://schemas.openxmlformats.org/officeDocument/2006/relationships/image" Target="../media/image60.jpeg"/><Relationship Id="rId62" Type="http://schemas.openxmlformats.org/officeDocument/2006/relationships/image" Target="../media/image67.png"/><Relationship Id="rId70" Type="http://schemas.openxmlformats.org/officeDocument/2006/relationships/image" Target="../media/image75.jpg"/><Relationship Id="rId75" Type="http://schemas.openxmlformats.org/officeDocument/2006/relationships/image" Target="../media/image80.png"/><Relationship Id="rId83" Type="http://schemas.openxmlformats.org/officeDocument/2006/relationships/image" Target="../media/image87.png"/><Relationship Id="rId88" Type="http://schemas.openxmlformats.org/officeDocument/2006/relationships/image" Target="../media/image92.jpeg"/><Relationship Id="rId91" Type="http://schemas.openxmlformats.org/officeDocument/2006/relationships/image" Target="../media/image95.png"/><Relationship Id="rId96" Type="http://schemas.openxmlformats.org/officeDocument/2006/relationships/image" Target="../media/image99.png"/><Relationship Id="rId1" Type="http://schemas.openxmlformats.org/officeDocument/2006/relationships/slideLayout" Target="../slideLayouts/slideLayout12.xml"/><Relationship Id="rId6" Type="http://schemas.openxmlformats.org/officeDocument/2006/relationships/image" Target="../media/image13.jpeg"/><Relationship Id="rId15" Type="http://schemas.openxmlformats.org/officeDocument/2006/relationships/image" Target="../media/image22.jpeg"/><Relationship Id="rId23" Type="http://schemas.openxmlformats.org/officeDocument/2006/relationships/image" Target="../media/image30.png"/><Relationship Id="rId28" Type="http://schemas.openxmlformats.org/officeDocument/2006/relationships/image" Target="../media/image35.jpeg"/><Relationship Id="rId36" Type="http://schemas.openxmlformats.org/officeDocument/2006/relationships/image" Target="../media/image42.png"/><Relationship Id="rId49" Type="http://schemas.openxmlformats.org/officeDocument/2006/relationships/image" Target="../media/image55.png"/><Relationship Id="rId57" Type="http://schemas.microsoft.com/office/2007/relationships/hdphoto" Target="../media/hdphoto2.wdp"/><Relationship Id="rId106" Type="http://schemas.openxmlformats.org/officeDocument/2006/relationships/image" Target="../media/image108.jpeg"/><Relationship Id="rId10" Type="http://schemas.openxmlformats.org/officeDocument/2006/relationships/image" Target="../media/image17.png"/><Relationship Id="rId31" Type="http://schemas.openxmlformats.org/officeDocument/2006/relationships/image" Target="../media/image38.jpeg"/><Relationship Id="rId44" Type="http://schemas.openxmlformats.org/officeDocument/2006/relationships/image" Target="../media/image50.jpeg"/><Relationship Id="rId52" Type="http://schemas.openxmlformats.org/officeDocument/2006/relationships/image" Target="../media/image58.png"/><Relationship Id="rId60" Type="http://schemas.openxmlformats.org/officeDocument/2006/relationships/image" Target="../media/image65.jpeg"/><Relationship Id="rId65" Type="http://schemas.openxmlformats.org/officeDocument/2006/relationships/image" Target="../media/image70.jpeg"/><Relationship Id="rId73" Type="http://schemas.openxmlformats.org/officeDocument/2006/relationships/image" Target="../media/image78.png"/><Relationship Id="rId78" Type="http://schemas.microsoft.com/office/2007/relationships/hdphoto" Target="../media/hdphoto3.wdp"/><Relationship Id="rId81" Type="http://schemas.openxmlformats.org/officeDocument/2006/relationships/image" Target="../media/image85.jpeg"/><Relationship Id="rId86" Type="http://schemas.openxmlformats.org/officeDocument/2006/relationships/image" Target="../media/image90.jpeg"/><Relationship Id="rId94" Type="http://schemas.openxmlformats.org/officeDocument/2006/relationships/image" Target="../media/image97.jpeg"/><Relationship Id="rId99" Type="http://schemas.microsoft.com/office/2007/relationships/hdphoto" Target="../media/hdphoto5.wdp"/><Relationship Id="rId101" Type="http://schemas.openxmlformats.org/officeDocument/2006/relationships/image" Target="../media/image103.png"/><Relationship Id="rId4" Type="http://schemas.openxmlformats.org/officeDocument/2006/relationships/image" Target="../media/image11.jpeg"/><Relationship Id="rId9" Type="http://schemas.openxmlformats.org/officeDocument/2006/relationships/image" Target="../media/image16.png"/><Relationship Id="rId13" Type="http://schemas.openxmlformats.org/officeDocument/2006/relationships/image" Target="../media/image20.jpeg"/><Relationship Id="rId18" Type="http://schemas.openxmlformats.org/officeDocument/2006/relationships/image" Target="../media/image25.jpeg"/><Relationship Id="rId39" Type="http://schemas.openxmlformats.org/officeDocument/2006/relationships/image" Target="../media/image45.jpeg"/><Relationship Id="rId109" Type="http://schemas.openxmlformats.org/officeDocument/2006/relationships/image" Target="../media/image111.jpeg"/><Relationship Id="rId34" Type="http://schemas.microsoft.com/office/2007/relationships/hdphoto" Target="../media/hdphoto1.wdp"/><Relationship Id="rId50" Type="http://schemas.openxmlformats.org/officeDocument/2006/relationships/image" Target="../media/image56.png"/><Relationship Id="rId55" Type="http://schemas.openxmlformats.org/officeDocument/2006/relationships/image" Target="../media/image61.jpeg"/><Relationship Id="rId76" Type="http://schemas.openxmlformats.org/officeDocument/2006/relationships/image" Target="../media/image81.jpeg"/><Relationship Id="rId97" Type="http://schemas.openxmlformats.org/officeDocument/2006/relationships/image" Target="../media/image100.png"/><Relationship Id="rId104" Type="http://schemas.openxmlformats.org/officeDocument/2006/relationships/image" Target="../media/image106.png"/><Relationship Id="rId7" Type="http://schemas.openxmlformats.org/officeDocument/2006/relationships/image" Target="../media/image14.jpeg"/><Relationship Id="rId71" Type="http://schemas.openxmlformats.org/officeDocument/2006/relationships/image" Target="../media/image76.jpeg"/><Relationship Id="rId92" Type="http://schemas.openxmlformats.org/officeDocument/2006/relationships/image" Target="../media/image9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683264"/>
          </a:xfrm>
        </p:spPr>
        <p:txBody>
          <a:bodyPr/>
          <a:lstStyle/>
          <a:p>
            <a:r>
              <a:rPr lang="en-US" dirty="0"/>
              <a:t>THIS DECK IS STILL DRAFT</a:t>
            </a:r>
          </a:p>
        </p:txBody>
      </p:sp>
      <p:sp>
        <p:nvSpPr>
          <p:cNvPr id="5" name="Text Placeholder 4"/>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dirty="0"/>
              <a:t>DRAFT</a:t>
            </a:r>
          </a:p>
        </p:txBody>
      </p:sp>
    </p:spTree>
    <p:extLst>
      <p:ext uri="{BB962C8B-B14F-4D97-AF65-F5344CB8AC3E}">
        <p14:creationId xmlns:p14="http://schemas.microsoft.com/office/powerpoint/2010/main" val="392134467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x</a:t>
            </a:r>
          </a:p>
        </p:txBody>
      </p:sp>
    </p:spTree>
    <p:extLst>
      <p:ext uri="{BB962C8B-B14F-4D97-AF65-F5344CB8AC3E}">
        <p14:creationId xmlns:p14="http://schemas.microsoft.com/office/powerpoint/2010/main" val="767386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GHI FEZ HAT</a:t>
            </a:r>
          </a:p>
        </p:txBody>
      </p:sp>
      <p:pic>
        <p:nvPicPr>
          <p:cNvPr id="6" name="Picture 5"/>
          <p:cNvPicPr>
            <a:picLocks noChangeAspect="1"/>
          </p:cNvPicPr>
          <p:nvPr/>
        </p:nvPicPr>
        <p:blipFill>
          <a:blip r:embed="rId3"/>
          <a:stretch>
            <a:fillRect/>
          </a:stretch>
        </p:blipFill>
        <p:spPr>
          <a:xfrm>
            <a:off x="-269292" y="2125662"/>
            <a:ext cx="4547902" cy="3376818"/>
          </a:xfrm>
          <a:prstGeom prst="rect">
            <a:avLst/>
          </a:prstGeom>
        </p:spPr>
      </p:pic>
      <p:sp>
        <p:nvSpPr>
          <p:cNvPr id="5" name="Text Placeholder 6"/>
          <p:cNvSpPr txBox="1">
            <a:spLocks/>
          </p:cNvSpPr>
          <p:nvPr/>
        </p:nvSpPr>
        <p:spPr>
          <a:xfrm>
            <a:off x="4008436" y="1792347"/>
            <a:ext cx="8061643"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On-Board Analog Input and PWM chips.</a:t>
            </a:r>
          </a:p>
          <a:p>
            <a:r>
              <a:rPr lang="en-US" sz="2800" dirty="0"/>
              <a:t>Two DC Motor Drivers, suitable for building small robots.</a:t>
            </a:r>
          </a:p>
          <a:p>
            <a:r>
              <a:rPr lang="en-US" sz="2800" dirty="0"/>
              <a:t>Terminal Blocks for wiring in DC motors without the need for soldering.</a:t>
            </a:r>
          </a:p>
          <a:p>
            <a:r>
              <a:rPr lang="en-US" sz="2800" dirty="0"/>
              <a:t>Two Servo Motor Connections + Servo power.</a:t>
            </a:r>
          </a:p>
          <a:p>
            <a:r>
              <a:rPr lang="en-US" sz="2800" dirty="0"/>
              <a:t>Two Multi Color LEDs, connected to PWM for thousands of colors. Single Red LED.</a:t>
            </a:r>
          </a:p>
          <a:p>
            <a:r>
              <a:rPr lang="en-US" sz="2800" dirty="0"/>
              <a:t>Temperature and Light sensors</a:t>
            </a:r>
          </a:p>
          <a:p>
            <a:r>
              <a:rPr lang="en-US" sz="2800" dirty="0"/>
              <a:t>Accelerometer.</a:t>
            </a:r>
          </a:p>
          <a:p>
            <a:r>
              <a:rPr lang="en-US" sz="2800" dirty="0"/>
              <a:t>more</a:t>
            </a:r>
          </a:p>
        </p:txBody>
      </p:sp>
    </p:spTree>
    <p:extLst>
      <p:ext uri="{BB962C8B-B14F-4D97-AF65-F5344CB8AC3E}">
        <p14:creationId xmlns:p14="http://schemas.microsoft.com/office/powerpoint/2010/main" val="3586180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Lab Setup</a:t>
            </a:r>
          </a:p>
        </p:txBody>
      </p:sp>
      <p:pic>
        <p:nvPicPr>
          <p:cNvPr id="6" name="Picture 5"/>
          <p:cNvPicPr>
            <a:picLocks noChangeAspect="1"/>
          </p:cNvPicPr>
          <p:nvPr/>
        </p:nvPicPr>
        <p:blipFill>
          <a:blip r:embed="rId3"/>
          <a:stretch>
            <a:fillRect/>
          </a:stretch>
        </p:blipFill>
        <p:spPr>
          <a:xfrm>
            <a:off x="4237037" y="2266053"/>
            <a:ext cx="4547902" cy="3376818"/>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12153"/>
          <a:stretch/>
        </p:blipFill>
        <p:spPr>
          <a:xfrm>
            <a:off x="278889" y="2887662"/>
            <a:ext cx="3311867" cy="2133600"/>
          </a:xfrm>
          <a:prstGeom prst="rect">
            <a:avLst/>
          </a:prstGeom>
        </p:spPr>
      </p:pic>
      <p:cxnSp>
        <p:nvCxnSpPr>
          <p:cNvPr id="4" name="Straight Connector 3"/>
          <p:cNvCxnSpPr/>
          <p:nvPr/>
        </p:nvCxnSpPr>
        <p:spPr>
          <a:xfrm>
            <a:off x="3322637" y="3954462"/>
            <a:ext cx="1143000" cy="0"/>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94037" y="1820863"/>
            <a:ext cx="3429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F0"/>
                </a:solidFill>
              </a:rPr>
              <a:t>Direct wired Ethernet for Deploy/Debug</a:t>
            </a:r>
          </a:p>
        </p:txBody>
      </p:sp>
      <p:sp>
        <p:nvSpPr>
          <p:cNvPr id="12" name="TextBox 11"/>
          <p:cNvSpPr txBox="1"/>
          <p:nvPr/>
        </p:nvSpPr>
        <p:spPr>
          <a:xfrm>
            <a:off x="9273292" y="1820862"/>
            <a:ext cx="23622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rgbClr val="00B0F0"/>
                </a:solidFill>
              </a:rPr>
              <a:t>WiFi</a:t>
            </a:r>
            <a:r>
              <a:rPr lang="en-US" sz="2400" dirty="0">
                <a:solidFill>
                  <a:srgbClr val="00B0F0"/>
                </a:solidFill>
              </a:rPr>
              <a:t> for Azure</a:t>
            </a:r>
          </a:p>
        </p:txBody>
      </p:sp>
      <p:sp>
        <p:nvSpPr>
          <p:cNvPr id="11" name="Lightning Bolt 10"/>
          <p:cNvSpPr/>
          <p:nvPr/>
        </p:nvSpPr>
        <p:spPr bwMode="auto">
          <a:xfrm rot="1419781" flipH="1">
            <a:off x="9172172" y="3039752"/>
            <a:ext cx="807155" cy="1219200"/>
          </a:xfrm>
          <a:prstGeom prst="lightningBolt">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04460" y="5642871"/>
            <a:ext cx="34290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Development PC</a:t>
            </a:r>
          </a:p>
        </p:txBody>
      </p:sp>
      <p:sp>
        <p:nvSpPr>
          <p:cNvPr id="15" name="TextBox 14"/>
          <p:cNvSpPr txBox="1"/>
          <p:nvPr/>
        </p:nvSpPr>
        <p:spPr>
          <a:xfrm>
            <a:off x="4705526" y="5642871"/>
            <a:ext cx="3429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Raspberry Pi 3 with FEZ HAT</a:t>
            </a:r>
          </a:p>
        </p:txBody>
      </p:sp>
    </p:spTree>
    <p:extLst>
      <p:ext uri="{BB962C8B-B14F-4D97-AF65-F5344CB8AC3E}">
        <p14:creationId xmlns:p14="http://schemas.microsoft.com/office/powerpoint/2010/main" val="3221197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600"/>
                                  </p:stCondLst>
                                  <p:childTnLst>
                                    <p:animMotion origin="layout" path="M -0.03945 -0.00046 L -4.58333E-6 5.55112E-17 " pathEditMode="relative" rAng="0" ptsTypes="AA">
                                      <p:cBhvr>
                                        <p:cTn id="9"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IoT Lab modules</a:t>
            </a:r>
          </a:p>
        </p:txBody>
      </p:sp>
      <p:sp>
        <p:nvSpPr>
          <p:cNvPr id="5" name="Text Placeholder 6"/>
          <p:cNvSpPr txBox="1">
            <a:spLocks/>
          </p:cNvSpPr>
          <p:nvPr/>
        </p:nvSpPr>
        <p:spPr>
          <a:xfrm>
            <a:off x="365760" y="17923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 </a:t>
            </a:r>
          </a:p>
        </p:txBody>
      </p:sp>
      <p:sp>
        <p:nvSpPr>
          <p:cNvPr id="6" name="Text Placeholder 6"/>
          <p:cNvSpPr txBox="1">
            <a:spLocks/>
          </p:cNvSpPr>
          <p:nvPr/>
        </p:nvSpPr>
        <p:spPr>
          <a:xfrm>
            <a:off x="518160" y="19447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3200" dirty="0"/>
          </a:p>
        </p:txBody>
      </p:sp>
      <p:sp>
        <p:nvSpPr>
          <p:cNvPr id="8" name="Rectangle 7"/>
          <p:cNvSpPr/>
          <p:nvPr/>
        </p:nvSpPr>
        <p:spPr bwMode="auto">
          <a:xfrm>
            <a:off x="1965960" y="1792348"/>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about Windows 10 IoT Core on the Raspberry Pi 3</a:t>
            </a:r>
          </a:p>
        </p:txBody>
      </p:sp>
      <p:sp>
        <p:nvSpPr>
          <p:cNvPr id="9" name="Rectangle 8"/>
          <p:cNvSpPr/>
          <p:nvPr/>
        </p:nvSpPr>
        <p:spPr bwMode="auto">
          <a:xfrm>
            <a:off x="808037" y="1792347"/>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1</a:t>
            </a:r>
          </a:p>
        </p:txBody>
      </p:sp>
      <p:sp>
        <p:nvSpPr>
          <p:cNvPr id="11" name="Rectangle 10"/>
          <p:cNvSpPr/>
          <p:nvPr/>
        </p:nvSpPr>
        <p:spPr bwMode="auto">
          <a:xfrm>
            <a:off x="1965960" y="2987703"/>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about Microsoft Azure IoT</a:t>
            </a:r>
          </a:p>
        </p:txBody>
      </p:sp>
      <p:sp>
        <p:nvSpPr>
          <p:cNvPr id="12" name="Rectangle 11"/>
          <p:cNvSpPr/>
          <p:nvPr/>
        </p:nvSpPr>
        <p:spPr bwMode="auto">
          <a:xfrm>
            <a:off x="808037" y="2983785"/>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2</a:t>
            </a:r>
          </a:p>
        </p:txBody>
      </p:sp>
      <p:sp>
        <p:nvSpPr>
          <p:cNvPr id="13" name="Rectangle 12"/>
          <p:cNvSpPr/>
          <p:nvPr/>
        </p:nvSpPr>
        <p:spPr bwMode="auto">
          <a:xfrm>
            <a:off x="1965960" y="4171303"/>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how to connect Windows 10 IoT Core with Microsoft Azure</a:t>
            </a:r>
          </a:p>
        </p:txBody>
      </p:sp>
      <p:sp>
        <p:nvSpPr>
          <p:cNvPr id="14" name="Rectangle 13"/>
          <p:cNvSpPr/>
          <p:nvPr/>
        </p:nvSpPr>
        <p:spPr bwMode="auto">
          <a:xfrm>
            <a:off x="808037" y="4175223"/>
            <a:ext cx="1066800" cy="10668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p:cNvSpPr/>
          <p:nvPr/>
        </p:nvSpPr>
        <p:spPr bwMode="auto">
          <a:xfrm>
            <a:off x="1963061" y="5366662"/>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Concurrent Open Hack</a:t>
            </a:r>
          </a:p>
        </p:txBody>
      </p:sp>
      <p:sp>
        <p:nvSpPr>
          <p:cNvPr id="16" name="Rectangle 15"/>
          <p:cNvSpPr/>
          <p:nvPr/>
        </p:nvSpPr>
        <p:spPr bwMode="auto">
          <a:xfrm>
            <a:off x="805138" y="5366661"/>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4</a:t>
            </a:r>
          </a:p>
        </p:txBody>
      </p:sp>
    </p:spTree>
    <p:extLst>
      <p:ext uri="{BB962C8B-B14F-4D97-AF65-F5344CB8AC3E}">
        <p14:creationId xmlns:p14="http://schemas.microsoft.com/office/powerpoint/2010/main" val="1567727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Lab</a:t>
            </a:r>
            <a:endParaRPr lang="en-US" dirty="0"/>
          </a:p>
        </p:txBody>
      </p:sp>
      <p:sp>
        <p:nvSpPr>
          <p:cNvPr id="7" name="Text Placeholder 6"/>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76810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5531555"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Checkpoint 1</a:t>
            </a:r>
          </a:p>
        </p:txBody>
      </p:sp>
      <p:pic>
        <p:nvPicPr>
          <p:cNvPr id="4" name="Picture Placeholder 3"/>
          <p:cNvPicPr>
            <a:picLocks noGrp="1" noChangeAspect="1"/>
          </p:cNvPicPr>
          <p:nvPr>
            <p:ph type="pic" sz="quarter" idx="10"/>
          </p:nvPr>
        </p:nvPicPr>
        <p:blipFill>
          <a:blip r:embed="rId3"/>
          <a:srcRect l="20269" r="20269"/>
          <a:stretch>
            <a:fillRect/>
          </a:stretch>
        </p:blipFill>
        <p:spPr>
          <a:xfrm>
            <a:off x="6219825" y="-2522538"/>
            <a:ext cx="10604816" cy="11929110"/>
          </a:xfrm>
        </p:spPr>
      </p:pic>
    </p:spTree>
    <p:extLst>
      <p:ext uri="{BB962C8B-B14F-4D97-AF65-F5344CB8AC3E}">
        <p14:creationId xmlns:p14="http://schemas.microsoft.com/office/powerpoint/2010/main" val="1507132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5531555"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74639" y="1241426"/>
            <a:ext cx="5486399" cy="1098762"/>
          </a:xfrm>
        </p:spPr>
        <p:txBody>
          <a:bodyPr/>
          <a:lstStyle/>
          <a:p>
            <a:r>
              <a:rPr lang="en-US" dirty="0"/>
              <a:t>Checkpoint 2</a:t>
            </a:r>
          </a:p>
        </p:txBody>
      </p:sp>
      <p:pic>
        <p:nvPicPr>
          <p:cNvPr id="4" name="Picture Placeholder 3"/>
          <p:cNvPicPr>
            <a:picLocks noGrp="1" noChangeAspect="1"/>
          </p:cNvPicPr>
          <p:nvPr>
            <p:ph type="pic" sz="quarter" idx="10"/>
          </p:nvPr>
        </p:nvPicPr>
        <p:blipFill>
          <a:blip r:embed="rId3"/>
          <a:srcRect l="20269" r="20269"/>
          <a:stretch>
            <a:fillRect/>
          </a:stretch>
        </p:blipFill>
        <p:spPr>
          <a:xfrm>
            <a:off x="6219825" y="-2522538"/>
            <a:ext cx="10604816" cy="11929110"/>
          </a:xfrm>
        </p:spPr>
      </p:pic>
    </p:spTree>
    <p:extLst>
      <p:ext uri="{BB962C8B-B14F-4D97-AF65-F5344CB8AC3E}">
        <p14:creationId xmlns:p14="http://schemas.microsoft.com/office/powerpoint/2010/main" val="1111325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5531555"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74639" y="1241426"/>
            <a:ext cx="5486399" cy="1098762"/>
          </a:xfrm>
        </p:spPr>
        <p:txBody>
          <a:bodyPr/>
          <a:lstStyle/>
          <a:p>
            <a:r>
              <a:rPr lang="en-US" dirty="0"/>
              <a:t>Checkpoint 3</a:t>
            </a:r>
          </a:p>
        </p:txBody>
      </p:sp>
      <p:pic>
        <p:nvPicPr>
          <p:cNvPr id="4" name="Picture Placeholder 3"/>
          <p:cNvPicPr>
            <a:picLocks noGrp="1" noChangeAspect="1"/>
          </p:cNvPicPr>
          <p:nvPr>
            <p:ph type="pic" sz="quarter" idx="10"/>
          </p:nvPr>
        </p:nvPicPr>
        <p:blipFill>
          <a:blip r:embed="rId3"/>
          <a:srcRect l="20269" r="20269"/>
          <a:stretch>
            <a:fillRect/>
          </a:stretch>
        </p:blipFill>
        <p:spPr>
          <a:xfrm>
            <a:off x="6219825" y="-2522538"/>
            <a:ext cx="10604816" cy="11929110"/>
          </a:xfrm>
        </p:spPr>
      </p:pic>
    </p:spTree>
    <p:extLst>
      <p:ext uri="{BB962C8B-B14F-4D97-AF65-F5344CB8AC3E}">
        <p14:creationId xmlns:p14="http://schemas.microsoft.com/office/powerpoint/2010/main" val="1272897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5531555"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74639" y="1241426"/>
            <a:ext cx="5486399" cy="1098762"/>
          </a:xfrm>
        </p:spPr>
        <p:txBody>
          <a:bodyPr/>
          <a:lstStyle/>
          <a:p>
            <a:r>
              <a:rPr lang="en-US" dirty="0"/>
              <a:t>Wrap-up</a:t>
            </a:r>
          </a:p>
        </p:txBody>
      </p:sp>
      <p:pic>
        <p:nvPicPr>
          <p:cNvPr id="4" name="Picture Placeholder 3"/>
          <p:cNvPicPr>
            <a:picLocks noGrp="1" noChangeAspect="1"/>
          </p:cNvPicPr>
          <p:nvPr>
            <p:ph type="pic" sz="quarter" idx="10"/>
          </p:nvPr>
        </p:nvPicPr>
        <p:blipFill>
          <a:blip r:embed="rId3"/>
          <a:srcRect l="20269" r="20269"/>
          <a:stretch>
            <a:fillRect/>
          </a:stretch>
        </p:blipFill>
        <p:spPr>
          <a:xfrm>
            <a:off x="6219825" y="-2522538"/>
            <a:ext cx="10604816" cy="11929110"/>
          </a:xfrm>
        </p:spPr>
      </p:pic>
    </p:spTree>
    <p:extLst>
      <p:ext uri="{BB962C8B-B14F-4D97-AF65-F5344CB8AC3E}">
        <p14:creationId xmlns:p14="http://schemas.microsoft.com/office/powerpoint/2010/main" val="1397827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3287054"/>
          </a:xfrm>
        </p:spPr>
        <p:txBody>
          <a:bodyPr/>
          <a:lstStyle/>
          <a:p>
            <a:r>
              <a:rPr lang="en-US" dirty="0"/>
              <a:t>This entire deck, including demos but not the checkpoints, must be delivered in 10 minutes or less. Participants need time to do the actual lab.</a:t>
            </a:r>
          </a:p>
          <a:p>
            <a:r>
              <a:rPr lang="en-US" dirty="0"/>
              <a:t>Talking points are very brief. Even if you’ve seen the same slide in the past, take note of the new talking points.</a:t>
            </a:r>
          </a:p>
        </p:txBody>
      </p:sp>
      <p:sp>
        <p:nvSpPr>
          <p:cNvPr id="5" name="Text Placeholder 4"/>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dirty="0"/>
              <a:t>Presentation Notes</a:t>
            </a:r>
          </a:p>
        </p:txBody>
      </p:sp>
    </p:spTree>
    <p:extLst>
      <p:ext uri="{BB962C8B-B14F-4D97-AF65-F5344CB8AC3E}">
        <p14:creationId xmlns:p14="http://schemas.microsoft.com/office/powerpoint/2010/main" val="428373705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Where can I find imagery?</a:t>
            </a:r>
          </a:p>
        </p:txBody>
      </p:sp>
      <p:sp>
        <p:nvSpPr>
          <p:cNvPr id="9" name="Text Placeholder 1"/>
          <p:cNvSpPr txBox="1">
            <a:spLocks/>
          </p:cNvSpPr>
          <p:nvPr/>
        </p:nvSpPr>
        <p:spPr>
          <a:xfrm>
            <a:off x="5761039" y="1220151"/>
            <a:ext cx="5486400" cy="5477511"/>
          </a:xfrm>
          <a:prstGeom prst="rect">
            <a:avLst/>
          </a:prstGeom>
          <a:solidFill>
            <a:srgbClr val="F0F0F0"/>
          </a:solidFill>
        </p:spPr>
        <p:txBody>
          <a:bodyPr vert="horz" wrap="square" lIns="182880" tIns="146304" rIns="182880" bIns="146304" rtlCol="0" anchor="t" anchorCtr="0">
            <a:no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Arial" panose="020B0604020202020204" pitchFamily="34" charset="0"/>
              <a:buNone/>
              <a:tabLst/>
              <a:defRPr lang="en-US" sz="3600" kern="1200" spc="0" baseline="0" dirty="0" smtClean="0">
                <a:gradFill>
                  <a:gsLst>
                    <a:gs pos="1299">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200"/>
              </a:spcAft>
              <a:buClr>
                <a:srgbClr val="FFFFFF"/>
              </a:buClr>
            </a:pPr>
            <a:r>
              <a:rPr sz="2400" dirty="0">
                <a:gradFill>
                  <a:gsLst>
                    <a:gs pos="96970">
                      <a:srgbClr val="525252"/>
                    </a:gs>
                    <a:gs pos="82828">
                      <a:srgbClr val="525252"/>
                    </a:gs>
                  </a:gsLst>
                  <a:lin ang="5400000" scaled="0"/>
                </a:gradFill>
                <a:latin typeface="Segoe UI" panose="020B0502040204020203" pitchFamily="34" charset="0"/>
                <a:cs typeface="Segoe UI" panose="020B0502040204020203" pitchFamily="34" charset="0"/>
              </a:rPr>
              <a:t>Respect intellectual property rights</a:t>
            </a:r>
          </a:p>
          <a:p>
            <a:pPr indent="-241300">
              <a:buClr>
                <a:srgbClr val="FFFFFF"/>
              </a:buClr>
            </a:pPr>
            <a:r>
              <a:rPr sz="1800" dirty="0">
                <a:gradFill>
                  <a:gsLst>
                    <a:gs pos="96970">
                      <a:srgbClr val="525252"/>
                    </a:gs>
                    <a:gs pos="82828">
                      <a:srgbClr val="525252"/>
                    </a:gs>
                  </a:gsLst>
                  <a:lin ang="5400000" scaled="0"/>
                </a:gradFill>
                <a:latin typeface="Segoe UI"/>
              </a:rPr>
              <a:t>Photography and graphics used in presentations, for </a:t>
            </a:r>
            <a:r>
              <a:rPr sz="1800" b="1" dirty="0">
                <a:gradFill>
                  <a:gsLst>
                    <a:gs pos="96970">
                      <a:srgbClr val="525252"/>
                    </a:gs>
                    <a:gs pos="82828">
                      <a:srgbClr val="525252"/>
                    </a:gs>
                  </a:gsLst>
                  <a:lin ang="5400000" scaled="0"/>
                </a:gradFill>
                <a:latin typeface="Segoe UI"/>
              </a:rPr>
              <a:t>both internal and external audiences</a:t>
            </a:r>
            <a:r>
              <a:rPr sz="1800" dirty="0">
                <a:gradFill>
                  <a:gsLst>
                    <a:gs pos="96970">
                      <a:srgbClr val="525252"/>
                    </a:gs>
                    <a:gs pos="82828">
                      <a:srgbClr val="525252"/>
                    </a:gs>
                  </a:gsLst>
                  <a:lin ang="5400000" scaled="0"/>
                </a:gradFill>
                <a:latin typeface="Segoe UI"/>
              </a:rPr>
              <a:t>, must be owned by Microsoft or licensed appropriately. </a:t>
            </a:r>
          </a:p>
          <a:p>
            <a:r>
              <a:rPr sz="1800" dirty="0">
                <a:gradFill>
                  <a:gsLst>
                    <a:gs pos="96970">
                      <a:srgbClr val="525252"/>
                    </a:gs>
                    <a:gs pos="82828">
                      <a:srgbClr val="525252"/>
                    </a:gs>
                  </a:gsLst>
                  <a:lin ang="5400000" scaled="0"/>
                </a:gradFill>
                <a:latin typeface="Segoe UI"/>
                <a:cs typeface="Segoe UI" panose="020B0502040204020203" pitchFamily="34" charset="0"/>
              </a:rPr>
              <a:t>Microsoft has agreements in place with several stock providers. More information about approved stock providers and instructions for requesting licenses is available here: </a:t>
            </a:r>
            <a:r>
              <a:rPr lang="en-US" sz="1800" b="1" u="sng" dirty="0">
                <a:solidFill>
                  <a:schemeClr val="bg1">
                    <a:lumMod val="50000"/>
                  </a:schemeClr>
                </a:solidFill>
              </a:rPr>
              <a:t>https://microsoft.sharepoint.com/teams/MediaAcquisition/Pages/knowledgeBase.aspx </a:t>
            </a:r>
          </a:p>
          <a:p>
            <a:endParaRPr lang="en-US" sz="1400" b="1" u="sng" dirty="0">
              <a:solidFill>
                <a:schemeClr val="bg1">
                  <a:lumMod val="50000"/>
                </a:schemeClr>
              </a:solidFill>
            </a:endParaRPr>
          </a:p>
          <a:p>
            <a:r>
              <a:rPr sz="1800" b="1" dirty="0">
                <a:solidFill>
                  <a:srgbClr val="A80000"/>
                </a:solidFill>
                <a:latin typeface="Segoe UI"/>
                <a:cs typeface="Segoe UI" panose="020B0502040204020203" pitchFamily="34" charset="0"/>
              </a:rPr>
              <a:t>Avoid intellectual property theft: Do not use photos or graphics copied from the web </a:t>
            </a:r>
            <a:r>
              <a:rPr sz="1800" dirty="0">
                <a:solidFill>
                  <a:srgbClr val="A80000"/>
                </a:solidFill>
                <a:latin typeface="Segoe UI"/>
                <a:cs typeface="Segoe UI" panose="020B0502040204020203" pitchFamily="34" charset="0"/>
              </a:rPr>
              <a:t>in presentations. When in doubt, consult with LCA </a:t>
            </a:r>
            <a:r>
              <a:rPr sz="1800" dirty="0">
                <a:gradFill>
                  <a:gsLst>
                    <a:gs pos="82828">
                      <a:srgbClr val="000000"/>
                    </a:gs>
                    <a:gs pos="74242">
                      <a:srgbClr val="000000"/>
                    </a:gs>
                  </a:gsLst>
                  <a:lin ang="5400000" scaled="0"/>
                </a:gradFill>
                <a:latin typeface="Segoe UI"/>
                <a:hlinkClick r:id="rId2"/>
              </a:rPr>
              <a:t>http://lcaweb/CTP/Copyrights/Third-Party-Content-Use/Pages/default.aspx</a:t>
            </a:r>
            <a:endParaRPr sz="1800" dirty="0">
              <a:gradFill>
                <a:gsLst>
                  <a:gs pos="82828">
                    <a:srgbClr val="000000"/>
                  </a:gs>
                  <a:gs pos="74242">
                    <a:srgbClr val="000000"/>
                  </a:gs>
                </a:gsLst>
                <a:lin ang="5400000" scaled="0"/>
              </a:gradFill>
              <a:latin typeface="Segoe UI"/>
            </a:endParaRPr>
          </a:p>
        </p:txBody>
      </p:sp>
      <p:sp>
        <p:nvSpPr>
          <p:cNvPr id="5" name="Text Placeholder 1"/>
          <p:cNvSpPr txBox="1">
            <a:spLocks/>
          </p:cNvSpPr>
          <p:nvPr/>
        </p:nvSpPr>
        <p:spPr>
          <a:xfrm>
            <a:off x="274639" y="1212849"/>
            <a:ext cx="5486400" cy="5484813"/>
          </a:xfrm>
          <a:prstGeom prst="rect">
            <a:avLst/>
          </a:prstGeom>
          <a:solidFill>
            <a:srgbClr val="FFFFFF"/>
          </a:solidFill>
        </p:spPr>
        <p:txBody>
          <a:bodyPr vert="horz" wrap="square" lIns="182880" tIns="146304" rIns="182880" bIns="146304" rtlCol="0" anchor="t"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1200"/>
              </a:spcAft>
              <a:buSzTx/>
              <a:buFont typeface="Arial" pitchFamily="34" charset="0"/>
              <a:buNone/>
            </a:pPr>
            <a:r>
              <a:rPr lang="en-US" sz="2400" dirty="0">
                <a:gradFill>
                  <a:gsLst>
                    <a:gs pos="93939">
                      <a:srgbClr val="525252"/>
                    </a:gs>
                    <a:gs pos="74242">
                      <a:srgbClr val="525252"/>
                    </a:gs>
                  </a:gsLst>
                  <a:lin ang="5400000" scaled="0"/>
                </a:gradFill>
                <a:latin typeface="Segoe UI" panose="020B0502040204020203" pitchFamily="34" charset="0"/>
                <a:cs typeface="Segoe UI" panose="020B0502040204020203" pitchFamily="34" charset="0"/>
              </a:rPr>
              <a:t>A few great places to start…</a:t>
            </a:r>
          </a:p>
          <a:p>
            <a:pPr marL="0" lvl="1" indent="0">
              <a:spcBef>
                <a:spcPts val="0"/>
              </a:spcBef>
              <a:buFont typeface="Arial" pitchFamily="34" charset="0"/>
              <a:buNone/>
            </a:pPr>
            <a:r>
              <a:rPr lang="en-US" sz="1800" b="1" dirty="0">
                <a:gradFill>
                  <a:gsLst>
                    <a:gs pos="93939">
                      <a:srgbClr val="525252"/>
                    </a:gs>
                    <a:gs pos="74242">
                      <a:srgbClr val="525252"/>
                    </a:gs>
                  </a:gsLst>
                  <a:lin ang="5400000" scaled="0"/>
                </a:gradFill>
              </a:rPr>
              <a:t>Brand Central: </a:t>
            </a:r>
            <a:r>
              <a:rPr lang="en-US" sz="1800" dirty="0">
                <a:gradFill>
                  <a:gsLst>
                    <a:gs pos="93939">
                      <a:srgbClr val="525252"/>
                    </a:gs>
                    <a:gs pos="74242">
                      <a:srgbClr val="525252"/>
                    </a:gs>
                  </a:gsLst>
                  <a:lin ang="5400000" scaled="0"/>
                </a:gradFill>
              </a:rPr>
              <a:t>A resource for information on the Microsoft brand</a:t>
            </a:r>
          </a:p>
          <a:p>
            <a:pPr marL="0" lvl="1" indent="0">
              <a:spcBef>
                <a:spcPts val="0"/>
              </a:spcBef>
              <a:buFont typeface="Arial" pitchFamily="34" charset="0"/>
              <a:buNone/>
            </a:pPr>
            <a:r>
              <a:rPr lang="en-US" sz="1600" dirty="0">
                <a:gradFill>
                  <a:gsLst>
                    <a:gs pos="93939">
                      <a:srgbClr val="525252"/>
                    </a:gs>
                    <a:gs pos="74242">
                      <a:srgbClr val="525252"/>
                    </a:gs>
                  </a:gsLst>
                  <a:lin ang="5400000" scaled="0"/>
                </a:gradFill>
                <a:hlinkClick r:id="rId3"/>
              </a:rPr>
              <a:t>https://microsoft.sharepoint.com/teams/BrandCentral/</a:t>
            </a:r>
            <a:endParaRPr lang="en-US" sz="1600" dirty="0">
              <a:gradFill>
                <a:gsLst>
                  <a:gs pos="93939">
                    <a:srgbClr val="525252"/>
                  </a:gs>
                  <a:gs pos="74242">
                    <a:srgbClr val="525252"/>
                  </a:gs>
                </a:gsLst>
                <a:lin ang="5400000" scaled="0"/>
              </a:gradFill>
            </a:endParaRPr>
          </a:p>
          <a:p>
            <a:pPr marL="0" lvl="1" indent="0">
              <a:spcBef>
                <a:spcPts val="1200"/>
              </a:spcBef>
              <a:buFont typeface="Arial" pitchFamily="34" charset="0"/>
              <a:buNone/>
            </a:pPr>
            <a:r>
              <a:rPr lang="en-US" sz="1800" b="1" dirty="0">
                <a:gradFill>
                  <a:gsLst>
                    <a:gs pos="93939">
                      <a:srgbClr val="525252"/>
                    </a:gs>
                    <a:gs pos="74242">
                      <a:srgbClr val="525252"/>
                    </a:gs>
                  </a:gsLst>
                  <a:lin ang="5400000" scaled="0"/>
                </a:gradFill>
              </a:rPr>
              <a:t>Microsoft News Center</a:t>
            </a:r>
            <a:br>
              <a:rPr lang="en-US" sz="1800" dirty="0">
                <a:gradFill>
                  <a:gsLst>
                    <a:gs pos="93939">
                      <a:srgbClr val="525252"/>
                    </a:gs>
                    <a:gs pos="74242">
                      <a:srgbClr val="525252"/>
                    </a:gs>
                  </a:gsLst>
                  <a:lin ang="5400000" scaled="0"/>
                </a:gradFill>
              </a:rPr>
            </a:br>
            <a:r>
              <a:rPr lang="en-US" sz="1800" dirty="0">
                <a:gradFill>
                  <a:gsLst>
                    <a:gs pos="93939">
                      <a:srgbClr val="525252"/>
                    </a:gs>
                    <a:gs pos="74242">
                      <a:srgbClr val="525252"/>
                    </a:gs>
                  </a:gsLst>
                  <a:lin ang="5400000" scaled="0"/>
                </a:gradFill>
              </a:rPr>
              <a:t>A great place for the latest and greatest </a:t>
            </a:r>
          </a:p>
          <a:p>
            <a:pPr marL="0" lvl="1" indent="0">
              <a:buFont typeface="Arial" pitchFamily="34" charset="0"/>
              <a:buNone/>
            </a:pPr>
            <a:r>
              <a:rPr lang="en-US" sz="1600" dirty="0">
                <a:gradFill>
                  <a:gsLst>
                    <a:gs pos="74242">
                      <a:srgbClr val="FFFFFF"/>
                    </a:gs>
                    <a:gs pos="57000">
                      <a:srgbClr val="FFFFFF"/>
                    </a:gs>
                  </a:gsLst>
                  <a:lin ang="5400000" scaled="0"/>
                </a:gradFill>
                <a:hlinkClick r:id="rId4"/>
              </a:rPr>
              <a:t>www.microsoft.com/en-us/news</a:t>
            </a:r>
            <a:r>
              <a:rPr lang="en-US" sz="1600" dirty="0">
                <a:gradFill>
                  <a:gsLst>
                    <a:gs pos="74242">
                      <a:srgbClr val="FFFFFF"/>
                    </a:gs>
                    <a:gs pos="57000">
                      <a:srgbClr val="FFFFFF"/>
                    </a:gs>
                  </a:gsLst>
                  <a:lin ang="5400000" scaled="0"/>
                </a:gradFill>
              </a:rPr>
              <a:t> </a:t>
            </a:r>
          </a:p>
          <a:p>
            <a:pPr marL="0" lvl="1" indent="0">
              <a:spcBef>
                <a:spcPts val="1200"/>
              </a:spcBef>
              <a:buFont typeface="Arial" pitchFamily="34" charset="0"/>
              <a:buNone/>
            </a:pPr>
            <a:r>
              <a:rPr lang="en-US" sz="1800" b="1" dirty="0">
                <a:gradFill>
                  <a:gsLst>
                    <a:gs pos="93939">
                      <a:srgbClr val="525252"/>
                    </a:gs>
                    <a:gs pos="74242">
                      <a:srgbClr val="525252"/>
                    </a:gs>
                  </a:gsLst>
                  <a:lin ang="5400000" scaled="0"/>
                </a:gradFill>
              </a:rPr>
              <a:t>Xbox Wire Media Assets library</a:t>
            </a:r>
          </a:p>
          <a:p>
            <a:pPr marL="0" lvl="1" indent="0">
              <a:buFont typeface="Arial" pitchFamily="34" charset="0"/>
              <a:buNone/>
            </a:pPr>
            <a:r>
              <a:rPr lang="en-US" sz="1600" dirty="0">
                <a:gradFill>
                  <a:gsLst>
                    <a:gs pos="74242">
                      <a:srgbClr val="FFFFFF"/>
                    </a:gs>
                    <a:gs pos="57000">
                      <a:srgbClr val="FFFFFF"/>
                    </a:gs>
                  </a:gsLst>
                  <a:lin ang="5400000" scaled="0"/>
                </a:gradFill>
                <a:hlinkClick r:id="rId5"/>
              </a:rPr>
              <a:t>http://news.xbox.com/media/</a:t>
            </a:r>
            <a:endParaRPr lang="en-US" sz="1600" dirty="0">
              <a:gradFill>
                <a:gsLst>
                  <a:gs pos="74242">
                    <a:srgbClr val="FFFFFF"/>
                  </a:gs>
                  <a:gs pos="57000">
                    <a:srgbClr val="FFFFFF"/>
                  </a:gs>
                </a:gsLst>
                <a:lin ang="5400000" scaled="0"/>
              </a:gradFill>
            </a:endParaRPr>
          </a:p>
          <a:p>
            <a:pPr marL="0" lvl="1" indent="0">
              <a:spcBef>
                <a:spcPts val="1200"/>
              </a:spcBef>
              <a:buFont typeface="Arial" pitchFamily="34" charset="0"/>
              <a:buNone/>
            </a:pPr>
            <a:r>
              <a:rPr lang="en-US" sz="1800" b="1" dirty="0">
                <a:gradFill>
                  <a:gsLst>
                    <a:gs pos="93939">
                      <a:srgbClr val="525252"/>
                    </a:gs>
                    <a:gs pos="74242">
                      <a:srgbClr val="525252"/>
                    </a:gs>
                  </a:gsLst>
                  <a:lin ang="5400000" scaled="0"/>
                </a:gradFill>
              </a:rPr>
              <a:t>Featured Devices</a:t>
            </a:r>
            <a:r>
              <a:rPr lang="en-US" sz="1800" dirty="0">
                <a:gradFill>
                  <a:gsLst>
                    <a:gs pos="93939">
                      <a:srgbClr val="525252"/>
                    </a:gs>
                    <a:gs pos="74242">
                      <a:srgbClr val="525252"/>
                    </a:gs>
                  </a:gsLst>
                  <a:lin ang="5400000" scaled="0"/>
                </a:gradFill>
              </a:rPr>
              <a:t>: PC, tablet and phone hardware imagery and marketing materials </a:t>
            </a:r>
          </a:p>
          <a:p>
            <a:pPr marL="0" lvl="1" indent="0">
              <a:buFont typeface="Arial" pitchFamily="34" charset="0"/>
              <a:buNone/>
            </a:pPr>
            <a:r>
              <a:rPr lang="en-US" sz="1600" dirty="0">
                <a:gradFill>
                  <a:gsLst>
                    <a:gs pos="74242">
                      <a:srgbClr val="FFFFFF"/>
                    </a:gs>
                    <a:gs pos="57000">
                      <a:srgbClr val="FFFFFF"/>
                    </a:gs>
                  </a:gsLst>
                  <a:lin ang="5400000" scaled="0"/>
                </a:gradFill>
                <a:hlinkClick r:id="rId6"/>
              </a:rPr>
              <a:t>https://www.featureddevices.com/</a:t>
            </a:r>
            <a:r>
              <a:rPr lang="en-US" sz="1600" dirty="0">
                <a:gradFill>
                  <a:gsLst>
                    <a:gs pos="74242">
                      <a:srgbClr val="FFFFFF"/>
                    </a:gs>
                    <a:gs pos="57000">
                      <a:srgbClr val="FFFFFF"/>
                    </a:gs>
                  </a:gsLst>
                  <a:lin ang="5400000" scaled="0"/>
                </a:gradFill>
              </a:rPr>
              <a:t> </a:t>
            </a:r>
          </a:p>
          <a:p>
            <a:pPr marL="0" lvl="1" indent="0">
              <a:spcBef>
                <a:spcPts val="1200"/>
              </a:spcBef>
              <a:buFont typeface="Arial" pitchFamily="34" charset="0"/>
              <a:buNone/>
            </a:pPr>
            <a:r>
              <a:rPr lang="en-US" sz="1800" b="1" dirty="0">
                <a:gradFill>
                  <a:gsLst>
                    <a:gs pos="93939">
                      <a:srgbClr val="525252"/>
                    </a:gs>
                    <a:gs pos="74242">
                      <a:srgbClr val="525252"/>
                    </a:gs>
                  </a:gsLst>
                  <a:lin ang="5400000" scaled="0"/>
                </a:gradFill>
              </a:rPr>
              <a:t>Presentation Resources</a:t>
            </a:r>
            <a:r>
              <a:rPr lang="en-US" sz="1800" dirty="0">
                <a:gradFill>
                  <a:gsLst>
                    <a:gs pos="93939">
                      <a:srgbClr val="525252"/>
                    </a:gs>
                    <a:gs pos="74242">
                      <a:srgbClr val="525252"/>
                    </a:gs>
                  </a:gsLst>
                  <a:lin ang="5400000" scaled="0"/>
                </a:gradFill>
              </a:rPr>
              <a:t>: Presentation guidelines and PowerPoint templates </a:t>
            </a:r>
            <a:endParaRPr lang="en-US" sz="1600" dirty="0">
              <a:gradFill>
                <a:gsLst>
                  <a:gs pos="74242">
                    <a:srgbClr val="FFFFFF"/>
                  </a:gs>
                  <a:gs pos="57000">
                    <a:srgbClr val="FFFFFF"/>
                  </a:gs>
                </a:gsLst>
                <a:lin ang="5400000" scaled="0"/>
              </a:gradFill>
            </a:endParaRPr>
          </a:p>
          <a:p>
            <a:pPr marL="0" lvl="1" indent="0">
              <a:lnSpc>
                <a:spcPct val="100000"/>
              </a:lnSpc>
              <a:spcBef>
                <a:spcPts val="0"/>
              </a:spcBef>
              <a:buFont typeface="Arial" pitchFamily="34" charset="0"/>
              <a:buNone/>
            </a:pPr>
            <a:r>
              <a:rPr lang="en-US" sz="1600" dirty="0">
                <a:gradFill>
                  <a:gsLst>
                    <a:gs pos="93939">
                      <a:srgbClr val="525252"/>
                    </a:gs>
                    <a:gs pos="74242">
                      <a:srgbClr val="525252"/>
                    </a:gs>
                  </a:gsLst>
                  <a:lin ang="5400000" scaled="0"/>
                </a:gradFill>
                <a:hlinkClick r:id="rId7"/>
              </a:rPr>
              <a:t>https://microsoft.sharepoint.com/teams/BrandCentral/Pages/Presentations.aspx</a:t>
            </a:r>
            <a:endParaRPr lang="en-US" sz="1600" dirty="0">
              <a:gradFill>
                <a:gsLst>
                  <a:gs pos="93939">
                    <a:srgbClr val="525252"/>
                  </a:gs>
                  <a:gs pos="74242">
                    <a:srgbClr val="525252"/>
                  </a:gs>
                </a:gsLst>
                <a:lin ang="5400000" scaled="0"/>
              </a:gradFill>
            </a:endParaRPr>
          </a:p>
          <a:p>
            <a:pPr marL="0" lvl="1" indent="0">
              <a:lnSpc>
                <a:spcPct val="100000"/>
              </a:lnSpc>
              <a:spcBef>
                <a:spcPts val="1200"/>
              </a:spcBef>
              <a:buFont typeface="Arial" pitchFamily="34" charset="0"/>
              <a:buNone/>
            </a:pPr>
            <a:endParaRPr lang="en-US" sz="1800" dirty="0">
              <a:gradFill>
                <a:gsLst>
                  <a:gs pos="93939">
                    <a:srgbClr val="525252"/>
                  </a:gs>
                  <a:gs pos="74242">
                    <a:srgbClr val="525252"/>
                  </a:gs>
                </a:gsLst>
                <a:lin ang="5400000" scaled="0"/>
              </a:gradFill>
            </a:endParaRPr>
          </a:p>
        </p:txBody>
      </p:sp>
    </p:spTree>
    <p:extLst>
      <p:ext uri="{BB962C8B-B14F-4D97-AF65-F5344CB8AC3E}">
        <p14:creationId xmlns:p14="http://schemas.microsoft.com/office/powerpoint/2010/main" val="375277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Preferred text layout (no bullets)</a:t>
            </a:r>
            <a:endParaRPr lang="en-US" dirty="0"/>
          </a:p>
        </p:txBody>
      </p:sp>
      <p:sp>
        <p:nvSpPr>
          <p:cNvPr id="6" name="Text Placeholder 5"/>
          <p:cNvSpPr>
            <a:spLocks noGrp="1"/>
          </p:cNvSpPr>
          <p:nvPr>
            <p:ph type="body" sz="quarter" idx="10"/>
          </p:nvPr>
        </p:nvSpPr>
        <p:spPr/>
        <p:txBody>
          <a:bodyPr/>
          <a:lstStyle/>
          <a:p>
            <a:r>
              <a:rPr lang="en-US"/>
              <a:t>Main topic 1: size 40pt</a:t>
            </a:r>
          </a:p>
          <a:p>
            <a:pPr lvl="1"/>
            <a:r>
              <a:rPr lang="en-US"/>
              <a:t>Size 20pt for the subtopics</a:t>
            </a:r>
          </a:p>
          <a:p>
            <a:pPr lvl="1"/>
            <a:r>
              <a:rPr lang="en-US"/>
              <a:t>Size 20pt for the subtopics</a:t>
            </a:r>
          </a:p>
          <a:p>
            <a:r>
              <a:rPr lang="en-US"/>
              <a:t>Main topic 2: size 40pt</a:t>
            </a:r>
          </a:p>
          <a:p>
            <a:pPr lvl="1"/>
            <a:r>
              <a:rPr lang="en-US"/>
              <a:t>Size 20pt for the subtopics</a:t>
            </a:r>
          </a:p>
          <a:p>
            <a:pPr lvl="1"/>
            <a:r>
              <a:rPr lang="en-US"/>
              <a:t>Size 20pt for the subtopics</a:t>
            </a:r>
          </a:p>
          <a:p>
            <a:r>
              <a:rPr lang="en-US"/>
              <a:t>Main topic 3: size 40pt</a:t>
            </a:r>
          </a:p>
          <a:p>
            <a:pPr lvl="1"/>
            <a:r>
              <a:rPr lang="en-US"/>
              <a:t>Size 20pt for the subtopics</a:t>
            </a:r>
          </a:p>
          <a:p>
            <a:pPr lvl="1"/>
            <a:r>
              <a:rPr lang="en-US"/>
              <a:t>Size 20pt for the subtopics</a:t>
            </a:r>
            <a:endParaRPr lang="en-US" dirty="0"/>
          </a:p>
        </p:txBody>
      </p:sp>
    </p:spTree>
    <p:extLst>
      <p:ext uri="{BB962C8B-B14F-4D97-AF65-F5344CB8AC3E}">
        <p14:creationId xmlns:p14="http://schemas.microsoft.com/office/powerpoint/2010/main" val="410112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Preferred text layout (no bullets)</a:t>
            </a:r>
            <a:endParaRPr lang="en-US" dirty="0"/>
          </a:p>
        </p:txBody>
      </p:sp>
      <p:sp>
        <p:nvSpPr>
          <p:cNvPr id="6" name="Text Placeholder 5"/>
          <p:cNvSpPr>
            <a:spLocks noGrp="1"/>
          </p:cNvSpPr>
          <p:nvPr>
            <p:ph type="body" sz="quarter" idx="10"/>
          </p:nvPr>
        </p:nvSpPr>
        <p:spPr/>
        <p:txBody>
          <a:bodyPr/>
          <a:lstStyle/>
          <a:p>
            <a:r>
              <a:rPr lang="en-US"/>
              <a:t>Main topic 1: size 40pt</a:t>
            </a:r>
          </a:p>
          <a:p>
            <a:pPr lvl="1"/>
            <a:r>
              <a:rPr lang="en-US"/>
              <a:t>Size 20pt for the subtopics</a:t>
            </a:r>
          </a:p>
          <a:p>
            <a:pPr lvl="1"/>
            <a:r>
              <a:rPr lang="en-US"/>
              <a:t>Size 20pt for the subtopics</a:t>
            </a:r>
          </a:p>
          <a:p>
            <a:r>
              <a:rPr lang="en-US"/>
              <a:t>Main topic 2: size 40pt</a:t>
            </a:r>
          </a:p>
          <a:p>
            <a:pPr lvl="1"/>
            <a:r>
              <a:rPr lang="en-US"/>
              <a:t>Size 20pt for the subtopics</a:t>
            </a:r>
          </a:p>
          <a:p>
            <a:pPr lvl="1"/>
            <a:r>
              <a:rPr lang="en-US"/>
              <a:t>Size 20pt for the subtopics</a:t>
            </a:r>
          </a:p>
          <a:p>
            <a:r>
              <a:rPr lang="en-US"/>
              <a:t>Main topic 3: size 40pt</a:t>
            </a:r>
          </a:p>
          <a:p>
            <a:pPr lvl="1"/>
            <a:r>
              <a:rPr lang="en-US"/>
              <a:t>Size 20pt for the subtopics</a:t>
            </a:r>
          </a:p>
          <a:p>
            <a:pPr lvl="1"/>
            <a:r>
              <a:rPr lang="en-US"/>
              <a:t>Size 20pt for the subtopics</a:t>
            </a:r>
            <a:endParaRPr lang="en-US" dirty="0"/>
          </a:p>
        </p:txBody>
      </p:sp>
    </p:spTree>
    <p:extLst>
      <p:ext uri="{BB962C8B-B14F-4D97-AF65-F5344CB8AC3E}">
        <p14:creationId xmlns:p14="http://schemas.microsoft.com/office/powerpoint/2010/main" val="362425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Adjusting list levels</a:t>
            </a:r>
            <a:endParaRPr lang="en-US" dirty="0"/>
          </a:p>
        </p:txBody>
      </p:sp>
      <p:sp>
        <p:nvSpPr>
          <p:cNvPr id="6" name="Text Placeholder 5"/>
          <p:cNvSpPr>
            <a:spLocks noGrp="1"/>
          </p:cNvSpPr>
          <p:nvPr>
            <p:ph type="body" sz="quarter" idx="10"/>
          </p:nvPr>
        </p:nvSpPr>
        <p:spPr/>
        <p:txBody>
          <a:bodyPr/>
          <a:lstStyle/>
          <a:p>
            <a:r>
              <a:rPr lang="en-US"/>
              <a:t>Main topic 1: size 40pt</a:t>
            </a:r>
          </a:p>
          <a:p>
            <a:pPr lvl="1"/>
            <a:r>
              <a:rPr lang="en-US"/>
              <a:t>Size 20pt for the subtopics</a:t>
            </a:r>
          </a:p>
          <a:p>
            <a:pPr lvl="1"/>
            <a:r>
              <a:rPr lang="en-US"/>
              <a:t>Size 20pt for the subtopics</a:t>
            </a:r>
          </a:p>
          <a:p>
            <a:r>
              <a:rPr lang="en-US"/>
              <a:t>Main topic 2: size 40pt</a:t>
            </a:r>
          </a:p>
          <a:p>
            <a:pPr lvl="1"/>
            <a:r>
              <a:rPr lang="en-US"/>
              <a:t>Size 20pt for the subtopics</a:t>
            </a:r>
          </a:p>
          <a:p>
            <a:pPr lvl="1"/>
            <a:r>
              <a:rPr lang="en-US"/>
              <a:t>Size 20pt for the subtopics</a:t>
            </a:r>
          </a:p>
          <a:p>
            <a:r>
              <a:rPr lang="en-US"/>
              <a:t>Main topic 3: size 40pt</a:t>
            </a:r>
          </a:p>
          <a:p>
            <a:pPr lvl="1"/>
            <a:r>
              <a:rPr lang="en-US"/>
              <a:t>Size 20pt for the subtopics</a:t>
            </a:r>
          </a:p>
          <a:p>
            <a:pPr lvl="1"/>
            <a:r>
              <a:rPr lang="en-US"/>
              <a:t>Size 20pt for the subtopics</a:t>
            </a:r>
            <a:endParaRPr lang="en-US" dirty="0"/>
          </a:p>
        </p:txBody>
      </p:sp>
      <p:pic>
        <p:nvPicPr>
          <p:cNvPr id="1027" name="Picture 3"/>
          <p:cNvPicPr>
            <a:picLocks noChangeArrowheads="1"/>
          </p:cNvPicPr>
          <p:nvPr/>
        </p:nvPicPr>
        <p:blipFill>
          <a:blip r:embed="rId3">
            <a:extLst>
              <a:ext uri="{28A0092B-C50C-407E-A947-70E740481C1C}">
                <a14:useLocalDpi xmlns:a14="http://schemas.microsoft.com/office/drawing/2010/main"/>
              </a:ext>
            </a:extLst>
          </a:blip>
          <a:stretch>
            <a:fillRect/>
          </a:stretch>
        </p:blipFill>
        <p:spPr bwMode="auto">
          <a:xfrm>
            <a:off x="2012043" y="5310029"/>
            <a:ext cx="6264116" cy="1396294"/>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8501063" y="2765750"/>
            <a:ext cx="3663140" cy="39405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dirty="0">
                <a:gradFill>
                  <a:gsLst>
                    <a:gs pos="3766">
                      <a:schemeClr val="bg1"/>
                    </a:gs>
                    <a:gs pos="8000">
                      <a:schemeClr val="bg1"/>
                    </a:gs>
                  </a:gsLst>
                  <a:lin ang="5400000" scaled="0"/>
                </a:gradFill>
                <a:ea typeface="Segoe UI" pitchFamily="34" charset="0"/>
                <a:cs typeface="Segoe UI" pitchFamily="34" charset="0"/>
              </a:rPr>
              <a:t>Use the “Decrease List Level” and “Increase List Level” tools on the Home Menu to change text levels.</a:t>
            </a:r>
          </a:p>
          <a:p>
            <a:pPr defTabSz="932472" fontAlgn="base">
              <a:spcBef>
                <a:spcPts val="612"/>
              </a:spcBef>
              <a:spcAft>
                <a:spcPct val="0"/>
              </a:spcAft>
            </a:pPr>
            <a:r>
              <a:rPr lang="en-US" sz="1400" dirty="0">
                <a:gradFill>
                  <a:gsLst>
                    <a:gs pos="3766">
                      <a:schemeClr val="bg1"/>
                    </a:gs>
                    <a:gs pos="8000">
                      <a:schemeClr val="bg1"/>
                    </a:gs>
                  </a:gsLst>
                  <a:lin ang="5400000" scaled="0"/>
                </a:gradFill>
                <a:ea typeface="Segoe UI" pitchFamily="34" charset="0"/>
                <a:cs typeface="Segoe UI" pitchFamily="34" charset="0"/>
              </a:rPr>
              <a:t>Try this:  </a:t>
            </a:r>
          </a:p>
          <a:p>
            <a:pPr marL="294732" indent="-239672" defTabSz="932472" fontAlgn="base">
              <a:spcBef>
                <a:spcPct val="0"/>
              </a:spcBef>
              <a:spcAft>
                <a:spcPct val="0"/>
              </a:spcAft>
              <a:buFont typeface="+mj-lt"/>
              <a:buAutoNum type="arabicPeriod"/>
            </a:pPr>
            <a:r>
              <a:rPr lang="en-US" sz="1400" dirty="0">
                <a:gradFill>
                  <a:gsLst>
                    <a:gs pos="3766">
                      <a:schemeClr val="bg1"/>
                    </a:gs>
                    <a:gs pos="8000">
                      <a:schemeClr val="bg1"/>
                    </a:gs>
                  </a:gsLst>
                  <a:lin ang="5400000" scaled="0"/>
                </a:gradFill>
                <a:ea typeface="Segoe UI" pitchFamily="34" charset="0"/>
                <a:cs typeface="Segoe UI" pitchFamily="34" charset="0"/>
              </a:rPr>
              <a:t>Place your cursor in any row of text to the left that says “Size 20pt for subtopics”</a:t>
            </a:r>
          </a:p>
          <a:p>
            <a:pPr marL="294732" indent="-239672" defTabSz="932472" fontAlgn="base">
              <a:spcBef>
                <a:spcPct val="0"/>
              </a:spcBef>
              <a:spcAft>
                <a:spcPct val="0"/>
              </a:spcAft>
              <a:buFont typeface="+mj-lt"/>
              <a:buAutoNum type="arabicPeriod"/>
            </a:pPr>
            <a:r>
              <a:rPr lang="en-US" sz="1400" dirty="0">
                <a:gradFill>
                  <a:gsLst>
                    <a:gs pos="3766">
                      <a:schemeClr val="bg1"/>
                    </a:gs>
                    <a:gs pos="8000">
                      <a:schemeClr val="bg1"/>
                    </a:gs>
                  </a:gsLst>
                  <a:lin ang="5400000" scaled="0"/>
                </a:gradFill>
                <a:ea typeface="Segoe UI" pitchFamily="34" charset="0"/>
                <a:cs typeface="Segoe UI" pitchFamily="34" charset="0"/>
              </a:rPr>
              <a:t>Next click the Home tab, and then on the “</a:t>
            </a:r>
            <a:r>
              <a:rPr lang="en-US" sz="1400" u="sng" dirty="0">
                <a:gradFill>
                  <a:gsLst>
                    <a:gs pos="3766">
                      <a:schemeClr val="bg1"/>
                    </a:gs>
                    <a:gs pos="8000">
                      <a:schemeClr val="bg1"/>
                    </a:gs>
                  </a:gsLst>
                  <a:lin ang="5400000" scaled="0"/>
                </a:gradFill>
                <a:ea typeface="Segoe UI" pitchFamily="34" charset="0"/>
                <a:cs typeface="Segoe UI" pitchFamily="34" charset="0"/>
              </a:rPr>
              <a:t>Decrease List level</a:t>
            </a:r>
            <a:r>
              <a:rPr lang="en-US" sz="1400" dirty="0">
                <a:gradFill>
                  <a:gsLst>
                    <a:gs pos="3766">
                      <a:schemeClr val="bg1"/>
                    </a:gs>
                    <a:gs pos="8000">
                      <a:schemeClr val="bg1"/>
                    </a:gs>
                  </a:gsLst>
                  <a:lin ang="5400000" scaled="0"/>
                </a:gradFill>
                <a:ea typeface="Segoe UI" pitchFamily="34" charset="0"/>
                <a:cs typeface="Segoe UI" pitchFamily="34" charset="0"/>
              </a:rPr>
              <a:t>” tool. Notice how the line moves up one level.</a:t>
            </a:r>
          </a:p>
          <a:p>
            <a:pPr marL="294732" indent="-239672" defTabSz="932472" fontAlgn="base">
              <a:spcBef>
                <a:spcPct val="0"/>
              </a:spcBef>
              <a:spcAft>
                <a:spcPct val="0"/>
              </a:spcAft>
              <a:buFont typeface="+mj-lt"/>
              <a:buAutoNum type="arabicPeriod"/>
            </a:pPr>
            <a:r>
              <a:rPr lang="en-US" sz="1400" dirty="0">
                <a:gradFill>
                  <a:gsLst>
                    <a:gs pos="3766">
                      <a:schemeClr val="bg1"/>
                    </a:gs>
                    <a:gs pos="8000">
                      <a:schemeClr val="bg1"/>
                    </a:gs>
                  </a:gsLst>
                  <a:lin ang="5400000" scaled="0"/>
                </a:gradFill>
                <a:ea typeface="Segoe UI" pitchFamily="34" charset="0"/>
                <a:cs typeface="Segoe UI" pitchFamily="34" charset="0"/>
              </a:rPr>
              <a:t>Now try placing your cursor in one of the  “Main topic…” lines of text. Click the “</a:t>
            </a:r>
            <a:r>
              <a:rPr lang="en-US" sz="1400" u="sng" dirty="0">
                <a:gradFill>
                  <a:gsLst>
                    <a:gs pos="3766">
                      <a:schemeClr val="bg1"/>
                    </a:gs>
                    <a:gs pos="8000">
                      <a:schemeClr val="bg1"/>
                    </a:gs>
                  </a:gsLst>
                  <a:lin ang="5400000" scaled="0"/>
                </a:gradFill>
                <a:ea typeface="Segoe UI" pitchFamily="34" charset="0"/>
                <a:cs typeface="Segoe UI" pitchFamily="34" charset="0"/>
              </a:rPr>
              <a:t>Increase List Level</a:t>
            </a:r>
            <a:r>
              <a:rPr lang="en-US" sz="1400" dirty="0">
                <a:gradFill>
                  <a:gsLst>
                    <a:gs pos="3766">
                      <a:schemeClr val="bg1"/>
                    </a:gs>
                    <a:gs pos="8000">
                      <a:schemeClr val="bg1"/>
                    </a:gs>
                  </a:gsLst>
                  <a:lin ang="5400000" scaled="0"/>
                </a:gradFill>
                <a:ea typeface="Segoe UI" pitchFamily="34" charset="0"/>
                <a:cs typeface="Segoe UI" pitchFamily="34" charset="0"/>
              </a:rPr>
              <a:t>” tool and see how the text is pushed in one level</a:t>
            </a:r>
          </a:p>
          <a:p>
            <a:pPr defTabSz="932472" fontAlgn="base">
              <a:spcBef>
                <a:spcPts val="612"/>
              </a:spcBef>
              <a:spcAft>
                <a:spcPct val="0"/>
              </a:spcAft>
            </a:pPr>
            <a:r>
              <a:rPr lang="en-US" sz="1400" dirty="0">
                <a:gradFill>
                  <a:gsLst>
                    <a:gs pos="3766">
                      <a:schemeClr val="bg1"/>
                    </a:gs>
                    <a:gs pos="8000">
                      <a:schemeClr val="bg1"/>
                    </a:gs>
                  </a:gsLst>
                  <a:lin ang="5400000" scaled="0"/>
                </a:gradFill>
                <a:ea typeface="Segoe UI" pitchFamily="34" charset="0"/>
                <a:cs typeface="Segoe UI" pitchFamily="34" charset="0"/>
              </a:rPr>
              <a:t>Use these 2 tools to adjust your text levels as you work</a:t>
            </a:r>
          </a:p>
        </p:txBody>
      </p:sp>
    </p:spTree>
    <p:extLst>
      <p:ext uri="{BB962C8B-B14F-4D97-AF65-F5344CB8AC3E}">
        <p14:creationId xmlns:p14="http://schemas.microsoft.com/office/powerpoint/2010/main" val="38343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887200" cy="2025170"/>
          </a:xfrm>
        </p:spPr>
        <p:txBody>
          <a:bodyPr/>
          <a:lstStyle/>
          <a:p>
            <a:r>
              <a:rPr lang="en-US"/>
              <a:t>Example of a bulleted slide with a subhead</a:t>
            </a:r>
          </a:p>
          <a:p>
            <a:pPr lvl="1"/>
            <a:r>
              <a:rPr lang="en-US"/>
              <a:t>Set the slide title to “Sentence case”</a:t>
            </a:r>
          </a:p>
          <a:p>
            <a:pPr lvl="1"/>
            <a:r>
              <a:rPr lang="en-US"/>
              <a:t>Set subheads to “Sentence case”</a:t>
            </a:r>
          </a:p>
          <a:p>
            <a:pPr lvl="0"/>
            <a:r>
              <a:rPr lang="en-US"/>
              <a:t>Hyperlink style</a:t>
            </a:r>
          </a:p>
          <a:p>
            <a:pPr lvl="1"/>
            <a:r>
              <a:rPr lang="en-US">
                <a:hlinkClick r:id="rId3"/>
              </a:rPr>
              <a:t>www.microsoft.com</a:t>
            </a:r>
            <a:r>
              <a:rPr lang="en-US"/>
              <a:t> </a:t>
            </a:r>
            <a:endParaRPr lang="en-US" dirty="0"/>
          </a:p>
        </p:txBody>
      </p:sp>
      <p:sp>
        <p:nvSpPr>
          <p:cNvPr id="2" name="Title 1"/>
          <p:cNvSpPr>
            <a:spLocks noGrp="1"/>
          </p:cNvSpPr>
          <p:nvPr>
            <p:ph type="title"/>
          </p:nvPr>
        </p:nvSpPr>
        <p:spPr/>
        <p:txBody>
          <a:bodyPr/>
          <a:lstStyle/>
          <a:p>
            <a:r>
              <a:rPr lang="en-US"/>
              <a:t>Bullet points layout with subtitle</a:t>
            </a:r>
            <a:br>
              <a:rPr lang="en-US"/>
            </a:br>
            <a:r>
              <a:rPr lang="en-US" sz="4000">
                <a:gradFill>
                  <a:gsLst>
                    <a:gs pos="0">
                      <a:schemeClr val="tx2"/>
                    </a:gs>
                    <a:gs pos="100000">
                      <a:schemeClr val="tx2"/>
                    </a:gs>
                  </a:gsLst>
                  <a:lin ang="5400000" scaled="0"/>
                </a:gradFill>
              </a:rPr>
              <a:t>Subtitle</a:t>
            </a:r>
            <a:endParaRPr lang="en-US" sz="4000" dirty="0">
              <a:gradFill>
                <a:gsLst>
                  <a:gs pos="0">
                    <a:schemeClr val="tx2"/>
                  </a:gs>
                  <a:gs pos="100000">
                    <a:schemeClr val="tx2"/>
                  </a:gs>
                </a:gsLst>
                <a:lin ang="5400000" scaled="0"/>
              </a:gradFill>
            </a:endParaRPr>
          </a:p>
        </p:txBody>
      </p:sp>
    </p:spTree>
    <p:extLst>
      <p:ext uri="{BB962C8B-B14F-4D97-AF65-F5344CB8AC3E}">
        <p14:creationId xmlns:p14="http://schemas.microsoft.com/office/powerpoint/2010/main" val="91515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29178" y="2747826"/>
            <a:ext cx="1657350" cy="3248025"/>
          </a:xfrm>
          <a:prstGeom prst="rect">
            <a:avLst/>
          </a:prstGeom>
        </p:spPr>
      </p:pic>
      <p:pic>
        <p:nvPicPr>
          <p:cNvPr id="21" name="Picture 20" hidden="1"/>
          <p:cNvPicPr>
            <a:picLocks noChangeAspect="1"/>
          </p:cNvPicPr>
          <p:nvPr/>
        </p:nvPicPr>
        <p:blipFill>
          <a:blip r:embed="rId4"/>
          <a:stretch>
            <a:fillRect/>
          </a:stretch>
        </p:blipFill>
        <p:spPr>
          <a:xfrm>
            <a:off x="428810" y="2747826"/>
            <a:ext cx="1657350" cy="3248025"/>
          </a:xfrm>
          <a:prstGeom prst="rect">
            <a:avLst/>
          </a:prstGeom>
        </p:spPr>
      </p:pic>
      <p:sp>
        <p:nvSpPr>
          <p:cNvPr id="2" name="Title 1"/>
          <p:cNvSpPr>
            <a:spLocks noGrp="1"/>
          </p:cNvSpPr>
          <p:nvPr>
            <p:ph type="title"/>
          </p:nvPr>
        </p:nvSpPr>
        <p:spPr/>
        <p:txBody>
          <a:bodyPr/>
          <a:lstStyle/>
          <a:p>
            <a:r>
              <a:rPr lang="en-US" dirty="0"/>
              <a:t>Slide palette info</a:t>
            </a:r>
          </a:p>
        </p:txBody>
      </p:sp>
      <p:sp>
        <p:nvSpPr>
          <p:cNvPr id="4" name="Rectangle 3"/>
          <p:cNvSpPr/>
          <p:nvPr/>
        </p:nvSpPr>
        <p:spPr bwMode="auto">
          <a:xfrm>
            <a:off x="3630747" y="4254353"/>
            <a:ext cx="7127758" cy="1438579"/>
          </a:xfrm>
          <a:custGeom>
            <a:avLst/>
            <a:gdLst/>
            <a:ahLst/>
            <a:cxnLst/>
            <a:rect l="l" t="t" r="r" b="b"/>
            <a:pathLst>
              <a:path w="6985822" h="1410500">
                <a:moveTo>
                  <a:pt x="0" y="0"/>
                </a:moveTo>
                <a:lnTo>
                  <a:pt x="3955278" y="0"/>
                </a:lnTo>
                <a:lnTo>
                  <a:pt x="3955278" y="170496"/>
                </a:lnTo>
                <a:lnTo>
                  <a:pt x="6985822" y="170496"/>
                </a:lnTo>
                <a:lnTo>
                  <a:pt x="6985822" y="1284072"/>
                </a:lnTo>
                <a:lnTo>
                  <a:pt x="3955278" y="1284072"/>
                </a:lnTo>
                <a:lnTo>
                  <a:pt x="3955278" y="1410500"/>
                </a:lnTo>
                <a:lnTo>
                  <a:pt x="0" y="1410500"/>
                </a:lnTo>
                <a:close/>
              </a:path>
            </a:pathLst>
          </a:custGeom>
          <a:noFill/>
          <a:ln w="3175">
            <a:solidFill>
              <a:schemeClr val="tx1">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361410" y="4393096"/>
            <a:ext cx="1206527" cy="120604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3766">
                      <a:schemeClr val="tx1"/>
                    </a:gs>
                    <a:gs pos="28000">
                      <a:schemeClr val="tx1"/>
                    </a:gs>
                  </a:gsLst>
                  <a:lin ang="5400000" scaled="0"/>
                </a:gradFill>
              </a:rPr>
              <a:t>Accent 3</a:t>
            </a:r>
          </a:p>
        </p:txBody>
      </p:sp>
      <p:sp>
        <p:nvSpPr>
          <p:cNvPr id="6" name="Rectangle 5"/>
          <p:cNvSpPr/>
          <p:nvPr/>
        </p:nvSpPr>
        <p:spPr bwMode="auto">
          <a:xfrm>
            <a:off x="5056434" y="4393096"/>
            <a:ext cx="1206527" cy="1206042"/>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2</a:t>
            </a:r>
          </a:p>
        </p:txBody>
      </p:sp>
      <p:sp>
        <p:nvSpPr>
          <p:cNvPr id="7" name="Rectangle 6"/>
          <p:cNvSpPr/>
          <p:nvPr/>
        </p:nvSpPr>
        <p:spPr bwMode="auto">
          <a:xfrm>
            <a:off x="3751458" y="4393096"/>
            <a:ext cx="1206527" cy="12060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1</a:t>
            </a:r>
          </a:p>
        </p:txBody>
      </p:sp>
      <p:sp>
        <p:nvSpPr>
          <p:cNvPr id="8" name="Rectangle 7"/>
          <p:cNvSpPr/>
          <p:nvPr/>
        </p:nvSpPr>
        <p:spPr bwMode="auto">
          <a:xfrm>
            <a:off x="9736779" y="4528438"/>
            <a:ext cx="935733" cy="935357"/>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Accent 6</a:t>
            </a:r>
          </a:p>
        </p:txBody>
      </p:sp>
      <p:sp>
        <p:nvSpPr>
          <p:cNvPr id="9" name="Rectangle 8"/>
          <p:cNvSpPr/>
          <p:nvPr/>
        </p:nvSpPr>
        <p:spPr bwMode="auto">
          <a:xfrm>
            <a:off x="8705220" y="4528438"/>
            <a:ext cx="935733" cy="935357"/>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1674">
                      <a:schemeClr val="bg1"/>
                    </a:gs>
                    <a:gs pos="7113">
                      <a:schemeClr val="bg1"/>
                    </a:gs>
                  </a:gsLst>
                  <a:lin ang="5400000" scaled="0"/>
                </a:gradFill>
              </a:rPr>
              <a:t>Accent 5</a:t>
            </a:r>
          </a:p>
        </p:txBody>
      </p:sp>
      <p:sp>
        <p:nvSpPr>
          <p:cNvPr id="10" name="Rectangle 9"/>
          <p:cNvSpPr/>
          <p:nvPr/>
        </p:nvSpPr>
        <p:spPr bwMode="auto">
          <a:xfrm>
            <a:off x="7666388" y="4528438"/>
            <a:ext cx="935733" cy="935357"/>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3766">
                      <a:schemeClr val="tx1"/>
                    </a:gs>
                    <a:gs pos="28000">
                      <a:schemeClr val="tx1"/>
                    </a:gs>
                  </a:gsLst>
                  <a:lin ang="5400000" scaled="0"/>
                </a:gradFill>
              </a:rPr>
              <a:t>Accent 4</a:t>
            </a:r>
          </a:p>
        </p:txBody>
      </p:sp>
      <p:sp>
        <p:nvSpPr>
          <p:cNvPr id="11" name="Rectangle 10"/>
          <p:cNvSpPr/>
          <p:nvPr/>
        </p:nvSpPr>
        <p:spPr bwMode="auto">
          <a:xfrm>
            <a:off x="2322664" y="4393096"/>
            <a:ext cx="1206527" cy="12060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chemeClr val="bg1"/>
                    </a:gs>
                    <a:gs pos="100000">
                      <a:schemeClr val="bg1"/>
                    </a:gs>
                  </a:gsLst>
                  <a:lin ang="5400000" scaled="0"/>
                </a:gradFill>
              </a:rPr>
              <a:t>Text</a:t>
            </a:r>
          </a:p>
          <a:p>
            <a:pPr algn="ctr" defTabSz="932472" fontAlgn="base">
              <a:spcBef>
                <a:spcPct val="0"/>
              </a:spcBef>
              <a:spcAft>
                <a:spcPct val="0"/>
              </a:spcAft>
            </a:pPr>
            <a:r>
              <a:rPr lang="en-US" sz="1400" dirty="0">
                <a:gradFill>
                  <a:gsLst>
                    <a:gs pos="0">
                      <a:schemeClr val="bg1"/>
                    </a:gs>
                    <a:gs pos="100000">
                      <a:schemeClr val="bg1"/>
                    </a:gs>
                  </a:gsLst>
                  <a:lin ang="5400000" scaled="0"/>
                </a:gradFill>
              </a:rPr>
              <a:t>Dark 2</a:t>
            </a:r>
          </a:p>
        </p:txBody>
      </p:sp>
      <p:sp>
        <p:nvSpPr>
          <p:cNvPr id="13" name="TextBox 12"/>
          <p:cNvSpPr txBox="1"/>
          <p:nvPr/>
        </p:nvSpPr>
        <p:spPr>
          <a:xfrm>
            <a:off x="2937306" y="2725616"/>
            <a:ext cx="8862008" cy="565027"/>
          </a:xfrm>
          <a:prstGeom prst="rect">
            <a:avLst/>
          </a:prstGeom>
          <a:noFill/>
        </p:spPr>
        <p:txBody>
          <a:bodyPr wrap="square" lIns="182880" tIns="0" rIns="182880" bIns="0" rtlCol="0">
            <a:spAutoFit/>
          </a:bodyPr>
          <a:lstStyle/>
          <a:p>
            <a:r>
              <a:rPr lang="en-US" dirty="0">
                <a:gradFill>
                  <a:gsLst>
                    <a:gs pos="2917">
                      <a:schemeClr val="tx1"/>
                    </a:gs>
                    <a:gs pos="30000">
                      <a:schemeClr val="tx1"/>
                    </a:gs>
                  </a:gsLst>
                  <a:lin ang="5400000" scaled="0"/>
                </a:gradFill>
              </a:rPr>
              <a:t>Select the 4</a:t>
            </a:r>
            <a:r>
              <a:rPr lang="en-US" baseline="30000" dirty="0">
                <a:gradFill>
                  <a:gsLst>
                    <a:gs pos="2917">
                      <a:schemeClr val="tx1"/>
                    </a:gs>
                    <a:gs pos="30000">
                      <a:schemeClr val="tx1"/>
                    </a:gs>
                  </a:gsLst>
                  <a:lin ang="5400000" scaled="0"/>
                </a:gradFill>
              </a:rPr>
              <a:t>th</a:t>
            </a:r>
            <a:r>
              <a:rPr lang="en-US" dirty="0">
                <a:gradFill>
                  <a:gsLst>
                    <a:gs pos="2917">
                      <a:schemeClr val="tx1"/>
                    </a:gs>
                    <a:gs pos="30000">
                      <a:schemeClr val="tx1"/>
                    </a:gs>
                  </a:gsLst>
                  <a:lin ang="5400000" scaled="0"/>
                </a:gradFill>
              </a:rPr>
              <a:t> color from the left for subheads and 1</a:t>
            </a:r>
            <a:r>
              <a:rPr lang="en-US" baseline="30000" dirty="0">
                <a:gradFill>
                  <a:gsLst>
                    <a:gs pos="2917">
                      <a:schemeClr val="tx1"/>
                    </a:gs>
                    <a:gs pos="30000">
                      <a:schemeClr val="tx1"/>
                    </a:gs>
                  </a:gsLst>
                  <a:lin ang="5400000" scaled="0"/>
                </a:gradFill>
              </a:rPr>
              <a:t>st</a:t>
            </a:r>
            <a:r>
              <a:rPr lang="en-US" dirty="0">
                <a:gradFill>
                  <a:gsLst>
                    <a:gs pos="2917">
                      <a:schemeClr val="tx1"/>
                    </a:gs>
                    <a:gs pos="30000">
                      <a:schemeClr val="tx1"/>
                    </a:gs>
                  </a:gsLst>
                  <a:lin ang="5400000" scaled="0"/>
                </a:gradFill>
              </a:rPr>
              <a:t> level non-bulleted text color, or wherever “color” text is preferred over the default black/white text</a:t>
            </a:r>
          </a:p>
        </p:txBody>
      </p:sp>
      <p:sp>
        <p:nvSpPr>
          <p:cNvPr id="14" name="TextBox 13"/>
          <p:cNvSpPr txBox="1"/>
          <p:nvPr/>
        </p:nvSpPr>
        <p:spPr>
          <a:xfrm>
            <a:off x="3757856" y="3737150"/>
            <a:ext cx="7060545" cy="313904"/>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Accent colors 1-6 – (6 Theme Colors to the far right)</a:t>
            </a:r>
          </a:p>
        </p:txBody>
      </p:sp>
      <p:grpSp>
        <p:nvGrpSpPr>
          <p:cNvPr id="15" name="Group 14"/>
          <p:cNvGrpSpPr/>
          <p:nvPr/>
        </p:nvGrpSpPr>
        <p:grpSpPr>
          <a:xfrm>
            <a:off x="3751456" y="3819883"/>
            <a:ext cx="6921056" cy="455867"/>
            <a:chOff x="5099206" y="3872901"/>
            <a:chExt cx="6165897" cy="363048"/>
          </a:xfrm>
        </p:grpSpPr>
        <p:cxnSp>
          <p:nvCxnSpPr>
            <p:cNvPr id="16" name="Straight Connector 15"/>
            <p:cNvCxnSpPr/>
            <p:nvPr/>
          </p:nvCxnSpPr>
          <p:spPr>
            <a:xfrm>
              <a:off x="5104785" y="4099191"/>
              <a:ext cx="6154739" cy="0"/>
            </a:xfrm>
            <a:prstGeom prst="line">
              <a:avLst/>
            </a:pr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p:cNvCxnSpPr/>
            <p:nvPr/>
          </p:nvCxnSpPr>
          <p:spPr>
            <a:xfrm>
              <a:off x="5099206" y="3872901"/>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265103" y="3872902"/>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 Placeholder 2"/>
          <p:cNvSpPr txBox="1">
            <a:spLocks/>
          </p:cNvSpPr>
          <p:nvPr/>
        </p:nvSpPr>
        <p:spPr>
          <a:xfrm>
            <a:off x="274638" y="1227844"/>
            <a:ext cx="11887200" cy="1209562"/>
          </a:xfrm>
          <a:prstGeom prst="rect">
            <a:avLst/>
          </a:prstGeom>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gradFill>
                  <a:gsLst>
                    <a:gs pos="2917">
                      <a:schemeClr val="tx2"/>
                    </a:gs>
                    <a:gs pos="30000">
                      <a:schemeClr val="tx2"/>
                    </a:gs>
                  </a:gsLst>
                  <a:lin ang="5400000" scaled="0"/>
                </a:gradFill>
              </a:rPr>
              <a:t>The PowerPoint palette for this template has been built for you and is shown below. Avoid using too many colors in your presentation. </a:t>
            </a:r>
          </a:p>
        </p:txBody>
      </p:sp>
      <p:sp>
        <p:nvSpPr>
          <p:cNvPr id="20" name="Text Placeholder 2"/>
          <p:cNvSpPr txBox="1">
            <a:spLocks/>
          </p:cNvSpPr>
          <p:nvPr/>
        </p:nvSpPr>
        <p:spPr>
          <a:xfrm>
            <a:off x="3751456" y="5843402"/>
            <a:ext cx="3816481" cy="762786"/>
          </a:xfrm>
          <a:prstGeom prst="rect">
            <a:avLst/>
          </a:prstGeom>
        </p:spPr>
        <p:txBody>
          <a:bodyPr vert="horz" wrap="square" lIns="182880" tIns="0" rIns="18288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gradFill>
                  <a:gsLst>
                    <a:gs pos="2917">
                      <a:schemeClr val="tx1"/>
                    </a:gs>
                    <a:gs pos="30000">
                      <a:schemeClr val="tx1"/>
                    </a:gs>
                  </a:gsLst>
                  <a:lin ang="5400000" scaled="0"/>
                </a:gradFill>
                <a:latin typeface="+mn-lt"/>
              </a:rPr>
              <a:t>Use </a:t>
            </a:r>
            <a:r>
              <a:rPr lang="en-US" sz="1800" b="1" dirty="0">
                <a:gradFill>
                  <a:gsLst>
                    <a:gs pos="2917">
                      <a:schemeClr val="tx1"/>
                    </a:gs>
                    <a:gs pos="30000">
                      <a:schemeClr val="tx1"/>
                    </a:gs>
                  </a:gsLst>
                  <a:lin ang="5400000" scaled="0"/>
                </a:gradFill>
                <a:latin typeface="+mn-lt"/>
              </a:rPr>
              <a:t>Accent 1</a:t>
            </a:r>
            <a:r>
              <a:rPr lang="en-US" sz="1800" dirty="0">
                <a:gradFill>
                  <a:gsLst>
                    <a:gs pos="2917">
                      <a:schemeClr val="tx1"/>
                    </a:gs>
                    <a:gs pos="30000">
                      <a:schemeClr val="tx1"/>
                    </a:gs>
                  </a:gsLst>
                  <a:lin ang="5400000" scaled="0"/>
                </a:gradFill>
                <a:latin typeface="+mn-lt"/>
              </a:rPr>
              <a:t> as the main accent color. Use </a:t>
            </a:r>
            <a:r>
              <a:rPr lang="en-US" sz="1800" b="1" dirty="0">
                <a:gradFill>
                  <a:gsLst>
                    <a:gs pos="2917">
                      <a:schemeClr val="tx1"/>
                    </a:gs>
                    <a:gs pos="30000">
                      <a:schemeClr val="tx1"/>
                    </a:gs>
                  </a:gsLst>
                  <a:lin ang="5400000" scaled="0"/>
                </a:gradFill>
                <a:latin typeface="+mn-lt"/>
              </a:rPr>
              <a:t>Accent 2</a:t>
            </a:r>
            <a:r>
              <a:rPr lang="en-US" sz="1800" dirty="0">
                <a:gradFill>
                  <a:gsLst>
                    <a:gs pos="2917">
                      <a:schemeClr val="tx1"/>
                    </a:gs>
                    <a:gs pos="30000">
                      <a:schemeClr val="tx1"/>
                    </a:gs>
                  </a:gsLst>
                  <a:lin ang="5400000" scaled="0"/>
                </a:gradFill>
                <a:latin typeface="+mn-lt"/>
              </a:rPr>
              <a:t> and </a:t>
            </a:r>
            <a:r>
              <a:rPr lang="en-US" sz="1800" b="1" dirty="0">
                <a:gradFill>
                  <a:gsLst>
                    <a:gs pos="2917">
                      <a:schemeClr val="tx1"/>
                    </a:gs>
                    <a:gs pos="30000">
                      <a:schemeClr val="tx1"/>
                    </a:gs>
                  </a:gsLst>
                  <a:lin ang="5400000" scaled="0"/>
                </a:gradFill>
                <a:latin typeface="+mn-lt"/>
              </a:rPr>
              <a:t>Accent 3</a:t>
            </a:r>
            <a:r>
              <a:rPr lang="en-US" sz="1800" dirty="0">
                <a:gradFill>
                  <a:gsLst>
                    <a:gs pos="2917">
                      <a:schemeClr val="tx1"/>
                    </a:gs>
                    <a:gs pos="30000">
                      <a:schemeClr val="tx1"/>
                    </a:gs>
                  </a:gsLst>
                  <a:lin ang="5400000" scaled="0"/>
                </a:gradFill>
                <a:latin typeface="+mn-lt"/>
              </a:rPr>
              <a:t> when </a:t>
            </a:r>
            <a:r>
              <a:rPr lang="en-US" sz="1800" dirty="0">
                <a:gradFill>
                  <a:gsLst>
                    <a:gs pos="0">
                      <a:schemeClr val="tx1"/>
                    </a:gs>
                    <a:gs pos="86000">
                      <a:schemeClr val="tx1"/>
                    </a:gs>
                  </a:gsLst>
                  <a:lin ang="5400000" scaled="0"/>
                </a:gradFill>
                <a:latin typeface="+mn-lt"/>
              </a:rPr>
              <a:t>additional colors are needed. </a:t>
            </a:r>
          </a:p>
        </p:txBody>
      </p:sp>
      <p:sp>
        <p:nvSpPr>
          <p:cNvPr id="29" name="Rectangle 28"/>
          <p:cNvSpPr/>
          <p:nvPr/>
        </p:nvSpPr>
        <p:spPr bwMode="auto">
          <a:xfrm>
            <a:off x="1088475" y="2983634"/>
            <a:ext cx="980023" cy="155434"/>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1015144" y="2614870"/>
            <a:ext cx="1922161" cy="1980987"/>
            <a:chOff x="994929" y="2188508"/>
            <a:chExt cx="1883885" cy="1942320"/>
          </a:xfrm>
        </p:grpSpPr>
        <p:cxnSp>
          <p:nvCxnSpPr>
            <p:cNvPr id="25" name="Straight Connector 24"/>
            <p:cNvCxnSpPr/>
            <p:nvPr/>
          </p:nvCxnSpPr>
          <p:spPr>
            <a:xfrm>
              <a:off x="2878814" y="2188508"/>
              <a:ext cx="0" cy="1942320"/>
            </a:xfrm>
            <a:prstGeom prst="line">
              <a:avLst/>
            </a:prstGeom>
            <a:noFill/>
            <a:ln>
              <a:solidFill>
                <a:srgbClr val="C00000"/>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26" name="Freeform 25"/>
            <p:cNvSpPr/>
            <p:nvPr/>
          </p:nvSpPr>
          <p:spPr bwMode="auto">
            <a:xfrm>
              <a:off x="994929" y="2188508"/>
              <a:ext cx="1883885" cy="264405"/>
            </a:xfrm>
            <a:custGeom>
              <a:avLst/>
              <a:gdLst>
                <a:gd name="connsiteX0" fmla="*/ 0 w 1883885"/>
                <a:gd name="connsiteY0" fmla="*/ 264405 h 264405"/>
                <a:gd name="connsiteX1" fmla="*/ 0 w 1883885"/>
                <a:gd name="connsiteY1" fmla="*/ 0 h 264405"/>
                <a:gd name="connsiteX2" fmla="*/ 1883885 w 1883885"/>
                <a:gd name="connsiteY2" fmla="*/ 0 h 264405"/>
              </a:gdLst>
              <a:ahLst/>
              <a:cxnLst>
                <a:cxn ang="0">
                  <a:pos x="connsiteX0" y="connsiteY0"/>
                </a:cxn>
                <a:cxn ang="0">
                  <a:pos x="connsiteX1" y="connsiteY1"/>
                </a:cxn>
                <a:cxn ang="0">
                  <a:pos x="connsiteX2" y="connsiteY2"/>
                </a:cxn>
              </a:cxnLst>
              <a:rect l="l" t="t" r="r" b="b"/>
              <a:pathLst>
                <a:path w="1883885" h="264405">
                  <a:moveTo>
                    <a:pt x="0" y="264405"/>
                  </a:moveTo>
                  <a:lnTo>
                    <a:pt x="0" y="0"/>
                  </a:lnTo>
                  <a:lnTo>
                    <a:pt x="1883885" y="0"/>
                  </a:lnTo>
                </a:path>
              </a:pathLst>
            </a:custGeom>
            <a:ln>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8" name="Text Placeholder 2"/>
          <p:cNvSpPr txBox="1">
            <a:spLocks/>
          </p:cNvSpPr>
          <p:nvPr/>
        </p:nvSpPr>
        <p:spPr>
          <a:xfrm>
            <a:off x="7823759" y="5742276"/>
            <a:ext cx="3006124" cy="452021"/>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gradFill>
                  <a:gsLst>
                    <a:gs pos="0">
                      <a:schemeClr val="tx1"/>
                    </a:gs>
                    <a:gs pos="86000">
                      <a:schemeClr val="tx1"/>
                    </a:gs>
                  </a:gsLst>
                  <a:lin ang="5400000" scaled="0"/>
                </a:gradFill>
                <a:latin typeface="+mn-lt"/>
              </a:rPr>
              <a:t>Use </a:t>
            </a:r>
            <a:r>
              <a:rPr lang="en-US" sz="1600" b="1" dirty="0">
                <a:gradFill>
                  <a:gsLst>
                    <a:gs pos="0">
                      <a:schemeClr val="tx1"/>
                    </a:gs>
                    <a:gs pos="86000">
                      <a:schemeClr val="tx1"/>
                    </a:gs>
                  </a:gsLst>
                  <a:lin ang="5400000" scaled="0"/>
                </a:gradFill>
                <a:latin typeface="+mn-lt"/>
              </a:rPr>
              <a:t>Accents 4-6 </a:t>
            </a:r>
            <a:r>
              <a:rPr lang="en-US" sz="1600" dirty="0">
                <a:gradFill>
                  <a:gsLst>
                    <a:gs pos="0">
                      <a:schemeClr val="tx1"/>
                    </a:gs>
                    <a:gs pos="86000">
                      <a:schemeClr val="tx1"/>
                    </a:gs>
                  </a:gsLst>
                  <a:lin ang="5400000" scaled="0"/>
                </a:gradFill>
                <a:latin typeface="+mn-lt"/>
              </a:rPr>
              <a:t>sparingly – only when more colors are necessary. </a:t>
            </a:r>
          </a:p>
        </p:txBody>
      </p:sp>
      <p:cxnSp>
        <p:nvCxnSpPr>
          <p:cNvPr id="12" name="Straight Arrow Connector 11"/>
          <p:cNvCxnSpPr/>
          <p:nvPr/>
        </p:nvCxnSpPr>
        <p:spPr>
          <a:xfrm>
            <a:off x="1015144" y="2308555"/>
            <a:ext cx="0" cy="414394"/>
          </a:xfrm>
          <a:prstGeom prst="straightConnector1">
            <a:avLst/>
          </a:prstGeom>
          <a:ln>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86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Charts</a:t>
            </a:r>
            <a:endParaRPr lang="en-US" dirty="0"/>
          </a:p>
        </p:txBody>
      </p:sp>
      <p:graphicFrame>
        <p:nvGraphicFramePr>
          <p:cNvPr id="11" name="Chart 10"/>
          <p:cNvGraphicFramePr/>
          <p:nvPr>
            <p:extLst/>
          </p:nvPr>
        </p:nvGraphicFramePr>
        <p:xfrm>
          <a:off x="3932238" y="1211262"/>
          <a:ext cx="8229600" cy="548481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14159">
                      <a:schemeClr val="tx1"/>
                    </a:gs>
                    <a:gs pos="54000">
                      <a:schemeClr val="tx1"/>
                    </a:gs>
                  </a:gsLst>
                  <a:lin ang="5400000" scaled="0"/>
                </a:gradFill>
                <a:latin typeface="+mn-lt"/>
                <a:ea typeface="+mj-ea"/>
                <a:cs typeface="+mj-cs"/>
              </a:rPr>
              <a:t>For content:</a:t>
            </a:r>
            <a:br>
              <a:rPr lang="en-US" sz="2400" dirty="0">
                <a:gradFill>
                  <a:gsLst>
                    <a:gs pos="14159">
                      <a:schemeClr val="tx1"/>
                    </a:gs>
                    <a:gs pos="54000">
                      <a:schemeClr val="tx1"/>
                    </a:gs>
                  </a:gsLst>
                  <a:lin ang="5400000" scaled="0"/>
                </a:gradFill>
                <a:latin typeface="+mn-lt"/>
                <a:ea typeface="+mj-ea"/>
                <a:cs typeface="+mj-cs"/>
              </a:rPr>
            </a:br>
            <a:r>
              <a:rPr lang="en-US" sz="2400" dirty="0">
                <a:gradFill>
                  <a:gsLst>
                    <a:gs pos="14159">
                      <a:schemeClr val="tx1"/>
                    </a:gs>
                    <a:gs pos="54000">
                      <a:schemeClr val="tx1"/>
                    </a:gs>
                  </a:gsLst>
                  <a:lin ang="5400000" scaled="0"/>
                </a:gradFill>
                <a:latin typeface="+mn-lt"/>
                <a:ea typeface="+mj-ea"/>
                <a:cs typeface="+mj-cs"/>
              </a:rPr>
              <a:t>Type is what articulates the message. Text doesn’t need to be bulleted. Text size can reinforce and impact.</a:t>
            </a:r>
          </a:p>
        </p:txBody>
      </p:sp>
    </p:spTree>
    <p:extLst>
      <p:ext uri="{BB962C8B-B14F-4D97-AF65-F5344CB8AC3E}">
        <p14:creationId xmlns:p14="http://schemas.microsoft.com/office/powerpoint/2010/main" val="2947129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Charts</a:t>
            </a:r>
          </a:p>
        </p:txBody>
      </p:sp>
      <p:graphicFrame>
        <p:nvGraphicFramePr>
          <p:cNvPr id="5" name="Chart 4"/>
          <p:cNvGraphicFramePr/>
          <p:nvPr>
            <p:extLst/>
          </p:nvPr>
        </p:nvGraphicFramePr>
        <p:xfrm>
          <a:off x="3932238" y="1211264"/>
          <a:ext cx="8229600" cy="5484812"/>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99115">
                      <a:schemeClr val="tx1"/>
                    </a:gs>
                    <a:gs pos="68000">
                      <a:schemeClr val="tx1"/>
                    </a:gs>
                  </a:gsLst>
                  <a:lin ang="5400000" scaled="0"/>
                </a:gradFill>
                <a:latin typeface="+mn-lt"/>
                <a:ea typeface="+mj-ea"/>
                <a:cs typeface="+mj-cs"/>
              </a:rPr>
              <a:t>For content:</a:t>
            </a:r>
            <a:br>
              <a:rPr lang="en-US" sz="2400" dirty="0">
                <a:gradFill>
                  <a:gsLst>
                    <a:gs pos="99115">
                      <a:schemeClr val="tx1"/>
                    </a:gs>
                    <a:gs pos="68000">
                      <a:schemeClr val="tx1"/>
                    </a:gs>
                  </a:gsLst>
                  <a:lin ang="5400000" scaled="0"/>
                </a:gradFill>
                <a:latin typeface="+mn-lt"/>
                <a:ea typeface="+mj-ea"/>
                <a:cs typeface="+mj-cs"/>
              </a:rPr>
            </a:br>
            <a:r>
              <a:rPr lang="en-US" sz="2400" dirty="0">
                <a:gradFill>
                  <a:gsLst>
                    <a:gs pos="99115">
                      <a:schemeClr val="tx1"/>
                    </a:gs>
                    <a:gs pos="68000">
                      <a:schemeClr val="tx1"/>
                    </a:gs>
                  </a:gsLst>
                  <a:lin ang="5400000" scaled="0"/>
                </a:gradFill>
                <a:latin typeface="+mn-lt"/>
                <a:ea typeface="+mj-ea"/>
                <a:cs typeface="+mj-cs"/>
              </a:rPr>
              <a:t>Type is what articulates the message. Text doesn’t need to be bulleted. Text size can reinforce and impact.</a:t>
            </a:r>
            <a:br>
              <a:rPr lang="en-US" sz="2400" dirty="0">
                <a:gradFill>
                  <a:gsLst>
                    <a:gs pos="99115">
                      <a:schemeClr val="tx1"/>
                    </a:gs>
                    <a:gs pos="68000">
                      <a:schemeClr val="tx1"/>
                    </a:gs>
                  </a:gsLst>
                  <a:lin ang="5400000" scaled="0"/>
                </a:gradFill>
                <a:latin typeface="+mn-lt"/>
                <a:ea typeface="+mj-ea"/>
                <a:cs typeface="+mj-cs"/>
              </a:rPr>
            </a:br>
            <a:endParaRPr lang="en-US" sz="2400" dirty="0">
              <a:gradFill>
                <a:gsLst>
                  <a:gs pos="99115">
                    <a:schemeClr val="tx1"/>
                  </a:gs>
                  <a:gs pos="68000">
                    <a:schemeClr val="tx1"/>
                  </a:gs>
                </a:gsLst>
                <a:lin ang="5400000" scaled="0"/>
              </a:gradFill>
              <a:latin typeface="+mn-lt"/>
              <a:ea typeface="+mj-ea"/>
              <a:cs typeface="+mj-cs"/>
            </a:endParaRPr>
          </a:p>
        </p:txBody>
      </p:sp>
    </p:spTree>
    <p:extLst>
      <p:ext uri="{BB962C8B-B14F-4D97-AF65-F5344CB8AC3E}">
        <p14:creationId xmlns:p14="http://schemas.microsoft.com/office/powerpoint/2010/main" val="413807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Table</a:t>
            </a:r>
          </a:p>
        </p:txBody>
      </p:sp>
      <p:graphicFrame>
        <p:nvGraphicFramePr>
          <p:cNvPr id="6" name="Table 5"/>
          <p:cNvGraphicFramePr>
            <a:graphicFrameLocks noGrp="1"/>
          </p:cNvGraphicFramePr>
          <p:nvPr>
            <p:extLst>
              <p:ext uri="{D42A27DB-BD31-4B8C-83A1-F6EECF244321}">
                <p14:modId xmlns:p14="http://schemas.microsoft.com/office/powerpoint/2010/main" val="2313834761"/>
              </p:ext>
            </p:extLst>
          </p:nvPr>
        </p:nvGraphicFramePr>
        <p:xfrm>
          <a:off x="3932239" y="1211263"/>
          <a:ext cx="8231724" cy="5484808"/>
        </p:xfrm>
        <a:graphic>
          <a:graphicData uri="http://schemas.openxmlformats.org/drawingml/2006/table">
            <a:tbl>
              <a:tblPr firstRow="1" bandRow="1">
                <a:tableStyleId>{793D81CF-94F2-401A-BA57-92F5A7B2D0C5}</a:tableStyleId>
              </a:tblPr>
              <a:tblGrid>
                <a:gridCol w="1646344">
                  <a:extLst>
                    <a:ext uri="{9D8B030D-6E8A-4147-A177-3AD203B41FA5}">
                      <a16:colId xmlns:a16="http://schemas.microsoft.com/office/drawing/2014/main" val="20000"/>
                    </a:ext>
                  </a:extLst>
                </a:gridCol>
                <a:gridCol w="1642018">
                  <a:extLst>
                    <a:ext uri="{9D8B030D-6E8A-4147-A177-3AD203B41FA5}">
                      <a16:colId xmlns:a16="http://schemas.microsoft.com/office/drawing/2014/main" val="20001"/>
                    </a:ext>
                  </a:extLst>
                </a:gridCol>
                <a:gridCol w="1650674">
                  <a:extLst>
                    <a:ext uri="{9D8B030D-6E8A-4147-A177-3AD203B41FA5}">
                      <a16:colId xmlns:a16="http://schemas.microsoft.com/office/drawing/2014/main" val="20002"/>
                    </a:ext>
                  </a:extLst>
                </a:gridCol>
                <a:gridCol w="1660197">
                  <a:extLst>
                    <a:ext uri="{9D8B030D-6E8A-4147-A177-3AD203B41FA5}">
                      <a16:colId xmlns:a16="http://schemas.microsoft.com/office/drawing/2014/main" val="20003"/>
                    </a:ext>
                  </a:extLst>
                </a:gridCol>
                <a:gridCol w="1632491">
                  <a:extLst>
                    <a:ext uri="{9D8B030D-6E8A-4147-A177-3AD203B41FA5}">
                      <a16:colId xmlns:a16="http://schemas.microsoft.com/office/drawing/2014/main" val="20004"/>
                    </a:ext>
                  </a:extLst>
                </a:gridCol>
              </a:tblGrid>
              <a:tr h="927344">
                <a:tc>
                  <a:txBody>
                    <a:bodyPr/>
                    <a:lstStyle/>
                    <a:p>
                      <a:r>
                        <a:rPr lang="en-US" sz="1600" dirty="0">
                          <a:gradFill>
                            <a:gsLst>
                              <a:gs pos="5310">
                                <a:srgbClr val="FFFFFF"/>
                              </a:gs>
                              <a:gs pos="21239">
                                <a:srgbClr val="FFFFFF"/>
                              </a:gs>
                            </a:gsLst>
                            <a:lin ang="5400000" scaled="0"/>
                          </a:gradFill>
                          <a:latin typeface="+mn-lt"/>
                        </a:rPr>
                        <a:t>Column 1</a:t>
                      </a:r>
                      <a:endParaRPr lang="en-US" sz="1600" b="0" dirty="0">
                        <a:gradFill>
                          <a:gsLst>
                            <a:gs pos="5310">
                              <a:srgbClr val="FFFFFF"/>
                            </a:gs>
                            <a:gs pos="21239">
                              <a:srgbClr val="FFFFFF"/>
                            </a:gs>
                          </a:gsLst>
                          <a:lin ang="5400000" scaled="0"/>
                        </a:gradFill>
                        <a:latin typeface="+mn-lt"/>
                      </a:endParaRPr>
                    </a:p>
                  </a:txBody>
                  <a:tcPr marT="0" marB="0" anchor="ctr">
                    <a:lnL w="12700" cmpd="sng">
                      <a:noFill/>
                    </a:lnL>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5310">
                                <a:srgbClr val="FFFFFF"/>
                              </a:gs>
                              <a:gs pos="21239">
                                <a:srgbClr val="FFFFFF"/>
                              </a:gs>
                            </a:gsLst>
                            <a:lin ang="5400000" scaled="0"/>
                          </a:gradFill>
                          <a:latin typeface="+mn-lt"/>
                        </a:rPr>
                        <a:t>Column 2</a:t>
                      </a:r>
                      <a:endParaRPr lang="en-US" sz="1600" b="0" dirty="0">
                        <a:gradFill>
                          <a:gsLst>
                            <a:gs pos="5310">
                              <a:srgbClr val="FFFFFF"/>
                            </a:gs>
                            <a:gs pos="21239">
                              <a:srgbClr val="FFFFFF"/>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5310">
                                <a:srgbClr val="FFFFFF"/>
                              </a:gs>
                              <a:gs pos="21239">
                                <a:srgbClr val="FFFFFF"/>
                              </a:gs>
                            </a:gsLst>
                            <a:lin ang="5400000" scaled="0"/>
                          </a:gradFill>
                          <a:latin typeface="+mn-lt"/>
                        </a:rPr>
                        <a:t>Column 3</a:t>
                      </a:r>
                      <a:endParaRPr lang="en-US" sz="1600" b="0" dirty="0">
                        <a:gradFill>
                          <a:gsLst>
                            <a:gs pos="5310">
                              <a:srgbClr val="FFFFFF"/>
                            </a:gs>
                            <a:gs pos="21239">
                              <a:srgbClr val="FFFFFF"/>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5310">
                                <a:srgbClr val="FFFFFF"/>
                              </a:gs>
                              <a:gs pos="21239">
                                <a:srgbClr val="FFFFFF"/>
                              </a:gs>
                            </a:gsLst>
                            <a:lin ang="5400000" scaled="0"/>
                          </a:gradFill>
                          <a:latin typeface="+mn-lt"/>
                        </a:rPr>
                        <a:t>Column 4</a:t>
                      </a:r>
                      <a:endParaRPr lang="en-US" sz="1600" b="0" dirty="0">
                        <a:gradFill>
                          <a:gsLst>
                            <a:gs pos="5310">
                              <a:srgbClr val="FFFFFF"/>
                            </a:gs>
                            <a:gs pos="21239">
                              <a:srgbClr val="FFFFFF"/>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5310">
                                <a:srgbClr val="FFFFFF"/>
                              </a:gs>
                              <a:gs pos="21239">
                                <a:srgbClr val="FFFFFF"/>
                              </a:gs>
                            </a:gsLst>
                            <a:lin ang="5400000" scaled="0"/>
                          </a:gradFill>
                          <a:latin typeface="+mn-lt"/>
                        </a:rPr>
                        <a:t>Column 5</a:t>
                      </a:r>
                      <a:endParaRPr lang="en-US" sz="1600" b="0" dirty="0">
                        <a:gradFill>
                          <a:gsLst>
                            <a:gs pos="5310">
                              <a:srgbClr val="FFFFFF"/>
                            </a:gs>
                            <a:gs pos="21239">
                              <a:srgbClr val="FFFFFF"/>
                            </a:gs>
                          </a:gsLst>
                          <a:lin ang="5400000" scaled="0"/>
                        </a:gradFill>
                        <a:latin typeface="+mn-lt"/>
                      </a:endParaRPr>
                    </a:p>
                  </a:txBody>
                  <a:tcPr marT="0" marB="0" anchor="ctr">
                    <a:lnR w="12700" cmpd="sng">
                      <a:noFill/>
                    </a:ln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1"/>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2"/>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3"/>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4"/>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5"/>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6"/>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7"/>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alpha val="10000"/>
                      </a:schemeClr>
                    </a:solidFill>
                  </a:tcPr>
                </a:tc>
                <a:extLst>
                  <a:ext uri="{0D108BD9-81ED-4DB2-BD59-A6C34878D82A}">
                    <a16:rowId xmlns:a16="http://schemas.microsoft.com/office/drawing/2014/main" val="10008"/>
                  </a:ext>
                </a:extLst>
              </a:tr>
            </a:tbl>
          </a:graphicData>
        </a:graphic>
      </p:graphicFrame>
      <p:sp>
        <p:nvSpPr>
          <p:cNvPr id="7"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87611">
                      <a:schemeClr val="tx1"/>
                    </a:gs>
                    <a:gs pos="58000">
                      <a:schemeClr val="tx1"/>
                    </a:gs>
                  </a:gsLst>
                  <a:lin ang="5400000" scaled="0"/>
                </a:gradFill>
                <a:latin typeface="+mn-lt"/>
                <a:ea typeface="+mj-ea"/>
                <a:cs typeface="+mj-cs"/>
              </a:rPr>
              <a:t>This is a content box, always </a:t>
            </a:r>
            <a:br>
              <a:rPr lang="en-US" sz="2400" dirty="0">
                <a:gradFill>
                  <a:gsLst>
                    <a:gs pos="87611">
                      <a:schemeClr val="tx1"/>
                    </a:gs>
                    <a:gs pos="58000">
                      <a:schemeClr val="tx1"/>
                    </a:gs>
                  </a:gsLst>
                  <a:lin ang="5400000" scaled="0"/>
                </a:gradFill>
                <a:latin typeface="+mn-lt"/>
                <a:ea typeface="+mj-ea"/>
                <a:cs typeface="+mj-cs"/>
              </a:rPr>
            </a:br>
            <a:r>
              <a:rPr lang="en-US" sz="2400" dirty="0">
                <a:gradFill>
                  <a:gsLst>
                    <a:gs pos="87611">
                      <a:schemeClr val="tx1"/>
                    </a:gs>
                    <a:gs pos="58000">
                      <a:schemeClr val="tx1"/>
                    </a:gs>
                  </a:gsLst>
                  <a:lin ang="5400000" scaled="0"/>
                </a:gradFill>
                <a:latin typeface="+mn-lt"/>
                <a:ea typeface="+mj-ea"/>
                <a:cs typeface="+mj-cs"/>
              </a:rPr>
              <a:t>24pts and sentence case.</a:t>
            </a:r>
          </a:p>
        </p:txBody>
      </p:sp>
    </p:spTree>
    <p:extLst>
      <p:ext uri="{BB962C8B-B14F-4D97-AF65-F5344CB8AC3E}">
        <p14:creationId xmlns:p14="http://schemas.microsoft.com/office/powerpoint/2010/main" val="407257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normAutofit/>
          </a:bodyPr>
          <a:lstStyle/>
          <a:p>
            <a:r>
              <a:rPr lang="en-US" dirty="0"/>
              <a:t>Diagram with text</a:t>
            </a:r>
          </a:p>
        </p:txBody>
      </p:sp>
      <p:grpSp>
        <p:nvGrpSpPr>
          <p:cNvPr id="4" name="Group 3"/>
          <p:cNvGrpSpPr/>
          <p:nvPr/>
        </p:nvGrpSpPr>
        <p:grpSpPr>
          <a:xfrm>
            <a:off x="4023700" y="2217116"/>
            <a:ext cx="8046633" cy="4232556"/>
            <a:chOff x="914161" y="1414120"/>
            <a:chExt cx="10481380" cy="3271088"/>
          </a:xfrm>
          <a:effectLst/>
        </p:grpSpPr>
        <p:sp>
          <p:nvSpPr>
            <p:cNvPr id="5" name="Rectangle 4"/>
            <p:cNvSpPr/>
            <p:nvPr/>
          </p:nvSpPr>
          <p:spPr>
            <a:xfrm>
              <a:off x="914164" y="2951289"/>
              <a:ext cx="10462073" cy="1733919"/>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21725" tIns="60862" rIns="121725" bIns="60862" rtlCol="0" anchor="b"/>
            <a:lstStyle/>
            <a:p>
              <a:r>
                <a:rPr lang="en-US" sz="1100" dirty="0">
                  <a:gradFill>
                    <a:gsLst>
                      <a:gs pos="0">
                        <a:schemeClr val="tx1"/>
                      </a:gs>
                      <a:gs pos="100000">
                        <a:schemeClr val="tx1"/>
                      </a:gs>
                    </a:gsLst>
                    <a:lin ang="5400000" scaled="0"/>
                  </a:gradFill>
                </a:rPr>
                <a:t>Media Foundation</a:t>
              </a:r>
            </a:p>
          </p:txBody>
        </p:sp>
        <p:sp>
          <p:nvSpPr>
            <p:cNvPr id="6" name="Rectangle 5"/>
            <p:cNvSpPr/>
            <p:nvPr/>
          </p:nvSpPr>
          <p:spPr>
            <a:xfrm>
              <a:off x="914161" y="2421793"/>
              <a:ext cx="2437763" cy="476070"/>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Playback/Preview</a:t>
              </a:r>
            </a:p>
            <a:p>
              <a:r>
                <a:rPr lang="en-US" sz="1100" dirty="0">
                  <a:gradFill>
                    <a:gsLst>
                      <a:gs pos="0">
                        <a:srgbClr val="FFFFFF"/>
                      </a:gs>
                      <a:gs pos="100000">
                        <a:srgbClr val="FFFFFF"/>
                      </a:gs>
                    </a:gsLst>
                    <a:lin ang="5400000" scaled="0"/>
                  </a:gradFill>
                </a:rPr>
                <a:t>(Media Engine)</a:t>
              </a:r>
            </a:p>
          </p:txBody>
        </p:sp>
        <p:sp>
          <p:nvSpPr>
            <p:cNvPr id="7" name="Rectangle 6"/>
            <p:cNvSpPr/>
            <p:nvPr/>
          </p:nvSpPr>
          <p:spPr>
            <a:xfrm>
              <a:off x="914164" y="1414120"/>
              <a:ext cx="10462073" cy="432790"/>
            </a:xfrm>
            <a:prstGeom prst="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lIns="121725" tIns="60862" rIns="121725" bIns="60862" rtlCol="0" anchor="ctr"/>
            <a:lstStyle/>
            <a:p>
              <a:pPr algn="ctr"/>
              <a:r>
                <a:rPr lang="en-US" sz="1100" dirty="0">
                  <a:gradFill>
                    <a:gsLst>
                      <a:gs pos="43363">
                        <a:srgbClr val="505050"/>
                      </a:gs>
                      <a:gs pos="71000">
                        <a:srgbClr val="505050"/>
                      </a:gs>
                    </a:gsLst>
                    <a:lin ang="5400000" scaled="0"/>
                  </a:gradFill>
                </a:rPr>
                <a:t>Windows Style App</a:t>
              </a:r>
            </a:p>
          </p:txBody>
        </p:sp>
        <p:sp>
          <p:nvSpPr>
            <p:cNvPr id="8" name="Rectangle 7"/>
            <p:cNvSpPr/>
            <p:nvPr/>
          </p:nvSpPr>
          <p:spPr>
            <a:xfrm>
              <a:off x="3453499" y="2421793"/>
              <a:ext cx="2563543" cy="476070"/>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Capture</a:t>
              </a:r>
            </a:p>
            <a:p>
              <a:r>
                <a:rPr lang="en-US" sz="1100" dirty="0">
                  <a:gradFill>
                    <a:gsLst>
                      <a:gs pos="0">
                        <a:srgbClr val="FFFFFF"/>
                      </a:gs>
                      <a:gs pos="100000">
                        <a:srgbClr val="FFFFFF"/>
                      </a:gs>
                    </a:gsLst>
                    <a:lin ang="5400000" scaled="0"/>
                  </a:gradFill>
                </a:rPr>
                <a:t>(Capture Engine)</a:t>
              </a:r>
            </a:p>
          </p:txBody>
        </p:sp>
        <p:sp>
          <p:nvSpPr>
            <p:cNvPr id="9" name="Rectangle 8"/>
            <p:cNvSpPr/>
            <p:nvPr/>
          </p:nvSpPr>
          <p:spPr>
            <a:xfrm>
              <a:off x="8612710" y="2421793"/>
              <a:ext cx="2763528" cy="476070"/>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Streaming</a:t>
              </a:r>
            </a:p>
            <a:p>
              <a:r>
                <a:rPr lang="en-US" sz="1100" dirty="0">
                  <a:gradFill>
                    <a:gsLst>
                      <a:gs pos="0">
                        <a:srgbClr val="FFFFFF"/>
                      </a:gs>
                      <a:gs pos="100000">
                        <a:srgbClr val="FFFFFF"/>
                      </a:gs>
                    </a:gsLst>
                    <a:lin ang="5400000" scaled="0"/>
                  </a:gradFill>
                </a:rPr>
                <a:t>(Sharing Engine)</a:t>
              </a:r>
            </a:p>
          </p:txBody>
        </p:sp>
        <p:sp>
          <p:nvSpPr>
            <p:cNvPr id="10" name="Rectangle 9"/>
            <p:cNvSpPr/>
            <p:nvPr/>
          </p:nvSpPr>
          <p:spPr>
            <a:xfrm>
              <a:off x="6097098" y="2421793"/>
              <a:ext cx="2435555" cy="474422"/>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Transcode</a:t>
              </a:r>
            </a:p>
            <a:p>
              <a:endParaRPr lang="en-US" sz="1100" dirty="0">
                <a:gradFill>
                  <a:gsLst>
                    <a:gs pos="0">
                      <a:srgbClr val="FFFFFF"/>
                    </a:gs>
                    <a:gs pos="100000">
                      <a:srgbClr val="FFFFFF"/>
                    </a:gs>
                  </a:gsLst>
                  <a:lin ang="5400000" scaled="0"/>
                </a:gradFill>
              </a:endParaRPr>
            </a:p>
          </p:txBody>
        </p:sp>
        <p:sp>
          <p:nvSpPr>
            <p:cNvPr id="11" name="Rectangle 10"/>
            <p:cNvSpPr/>
            <p:nvPr/>
          </p:nvSpPr>
          <p:spPr>
            <a:xfrm>
              <a:off x="1828323" y="3085006"/>
              <a:ext cx="1523603"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Audio/Video</a:t>
              </a:r>
            </a:p>
            <a:p>
              <a:r>
                <a:rPr lang="en-US" sz="1050" dirty="0">
                  <a:gradFill>
                    <a:gsLst>
                      <a:gs pos="78761">
                        <a:srgbClr val="FFFFFF"/>
                      </a:gs>
                      <a:gs pos="35000">
                        <a:srgbClr val="FFFFFF"/>
                      </a:gs>
                    </a:gsLst>
                    <a:lin ang="5400000" scaled="0"/>
                  </a:gradFill>
                </a:rPr>
                <a:t>Source</a:t>
              </a:r>
            </a:p>
          </p:txBody>
        </p:sp>
        <p:sp>
          <p:nvSpPr>
            <p:cNvPr id="12" name="Rectangle 11"/>
            <p:cNvSpPr/>
            <p:nvPr/>
          </p:nvSpPr>
          <p:spPr>
            <a:xfrm>
              <a:off x="3453499" y="3085006"/>
              <a:ext cx="1320456"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Video</a:t>
              </a:r>
            </a:p>
            <a:p>
              <a:r>
                <a:rPr lang="en-US" sz="1050" dirty="0">
                  <a:gradFill>
                    <a:gsLst>
                      <a:gs pos="78761">
                        <a:srgbClr val="FFFFFF"/>
                      </a:gs>
                      <a:gs pos="35000">
                        <a:srgbClr val="FFFFFF"/>
                      </a:gs>
                    </a:gsLst>
                    <a:lin ang="5400000" scaled="0"/>
                  </a:gradFill>
                </a:rPr>
                <a:t>Decoder</a:t>
              </a:r>
            </a:p>
          </p:txBody>
        </p:sp>
        <p:sp>
          <p:nvSpPr>
            <p:cNvPr id="13" name="Rectangle 12"/>
            <p:cNvSpPr/>
            <p:nvPr/>
          </p:nvSpPr>
          <p:spPr>
            <a:xfrm>
              <a:off x="4860953" y="3085006"/>
              <a:ext cx="1131886"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Video</a:t>
              </a:r>
            </a:p>
            <a:p>
              <a:r>
                <a:rPr lang="en-US" sz="1050" dirty="0">
                  <a:gradFill>
                    <a:gsLst>
                      <a:gs pos="78761">
                        <a:srgbClr val="FFFFFF"/>
                      </a:gs>
                      <a:gs pos="35000">
                        <a:srgbClr val="FFFFFF"/>
                      </a:gs>
                    </a:gsLst>
                    <a:lin ang="5400000" scaled="0"/>
                  </a:gradFill>
                </a:rPr>
                <a:t>Effect 1</a:t>
              </a:r>
            </a:p>
          </p:txBody>
        </p:sp>
        <p:sp>
          <p:nvSpPr>
            <p:cNvPr id="14" name="Rectangle 13"/>
            <p:cNvSpPr/>
            <p:nvPr/>
          </p:nvSpPr>
          <p:spPr>
            <a:xfrm>
              <a:off x="7313295" y="3085006"/>
              <a:ext cx="1219358"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Video</a:t>
              </a:r>
            </a:p>
            <a:p>
              <a:r>
                <a:rPr lang="en-US" sz="1050" dirty="0">
                  <a:gradFill>
                    <a:gsLst>
                      <a:gs pos="78761">
                        <a:srgbClr val="FFFFFF"/>
                      </a:gs>
                      <a:gs pos="35000">
                        <a:srgbClr val="FFFFFF"/>
                      </a:gs>
                    </a:gsLst>
                    <a:lin ang="5400000" scaled="0"/>
                  </a:gradFill>
                </a:rPr>
                <a:t>Encoder</a:t>
              </a:r>
            </a:p>
          </p:txBody>
        </p:sp>
        <p:sp>
          <p:nvSpPr>
            <p:cNvPr id="15" name="Rectangle 14"/>
            <p:cNvSpPr/>
            <p:nvPr/>
          </p:nvSpPr>
          <p:spPr>
            <a:xfrm>
              <a:off x="6079835" y="3085006"/>
              <a:ext cx="1131886"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Video</a:t>
              </a:r>
            </a:p>
            <a:p>
              <a:r>
                <a:rPr lang="en-US" sz="1050" dirty="0">
                  <a:gradFill>
                    <a:gsLst>
                      <a:gs pos="78761">
                        <a:srgbClr val="FFFFFF"/>
                      </a:gs>
                      <a:gs pos="35000">
                        <a:srgbClr val="FFFFFF"/>
                      </a:gs>
                    </a:gsLst>
                    <a:lin ang="5400000" scaled="0"/>
                  </a:gradFill>
                </a:rPr>
                <a:t>Effect N</a:t>
              </a:r>
            </a:p>
          </p:txBody>
        </p:sp>
        <p:sp>
          <p:nvSpPr>
            <p:cNvPr id="16" name="Rectangle 15"/>
            <p:cNvSpPr/>
            <p:nvPr/>
          </p:nvSpPr>
          <p:spPr>
            <a:xfrm>
              <a:off x="8612710" y="3085006"/>
              <a:ext cx="1490772"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Audio/Video</a:t>
              </a:r>
            </a:p>
            <a:p>
              <a:r>
                <a:rPr lang="en-US" sz="1050" dirty="0">
                  <a:gradFill>
                    <a:gsLst>
                      <a:gs pos="78761">
                        <a:srgbClr val="FFFFFF"/>
                      </a:gs>
                      <a:gs pos="35000">
                        <a:srgbClr val="FFFFFF"/>
                      </a:gs>
                    </a:gsLst>
                    <a:lin ang="5400000" scaled="0"/>
                  </a:gradFill>
                </a:rPr>
                <a:t>Sink</a:t>
              </a:r>
            </a:p>
          </p:txBody>
        </p:sp>
        <p:sp>
          <p:nvSpPr>
            <p:cNvPr id="17" name="Rectangle 16"/>
            <p:cNvSpPr/>
            <p:nvPr/>
          </p:nvSpPr>
          <p:spPr>
            <a:xfrm>
              <a:off x="3453499" y="3586174"/>
              <a:ext cx="1320456"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Audio</a:t>
              </a:r>
            </a:p>
            <a:p>
              <a:r>
                <a:rPr lang="en-US" sz="1050" dirty="0">
                  <a:gradFill>
                    <a:gsLst>
                      <a:gs pos="78761">
                        <a:srgbClr val="FFFFFF"/>
                      </a:gs>
                      <a:gs pos="35000">
                        <a:srgbClr val="FFFFFF"/>
                      </a:gs>
                    </a:gsLst>
                    <a:lin ang="5400000" scaled="0"/>
                  </a:gradFill>
                </a:rPr>
                <a:t>Decoder</a:t>
              </a:r>
            </a:p>
          </p:txBody>
        </p:sp>
        <p:sp>
          <p:nvSpPr>
            <p:cNvPr id="18" name="Rectangle 17"/>
            <p:cNvSpPr/>
            <p:nvPr/>
          </p:nvSpPr>
          <p:spPr>
            <a:xfrm>
              <a:off x="4860953" y="3586174"/>
              <a:ext cx="1131886"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Audio</a:t>
              </a:r>
            </a:p>
            <a:p>
              <a:r>
                <a:rPr lang="en-US" sz="1050" dirty="0">
                  <a:gradFill>
                    <a:gsLst>
                      <a:gs pos="78761">
                        <a:srgbClr val="FFFFFF"/>
                      </a:gs>
                      <a:gs pos="35000">
                        <a:srgbClr val="FFFFFF"/>
                      </a:gs>
                    </a:gsLst>
                    <a:lin ang="5400000" scaled="0"/>
                  </a:gradFill>
                </a:rPr>
                <a:t>Effect 1</a:t>
              </a:r>
            </a:p>
          </p:txBody>
        </p:sp>
        <p:sp>
          <p:nvSpPr>
            <p:cNvPr id="19" name="Rectangle 18"/>
            <p:cNvSpPr/>
            <p:nvPr/>
          </p:nvSpPr>
          <p:spPr>
            <a:xfrm>
              <a:off x="7313295" y="3586174"/>
              <a:ext cx="1219358"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Audio</a:t>
              </a:r>
            </a:p>
            <a:p>
              <a:r>
                <a:rPr lang="en-US" sz="1050" dirty="0">
                  <a:gradFill>
                    <a:gsLst>
                      <a:gs pos="78761">
                        <a:srgbClr val="FFFFFF"/>
                      </a:gs>
                      <a:gs pos="35000">
                        <a:srgbClr val="FFFFFF"/>
                      </a:gs>
                    </a:gsLst>
                    <a:lin ang="5400000" scaled="0"/>
                  </a:gradFill>
                </a:rPr>
                <a:t>Encoder</a:t>
              </a:r>
            </a:p>
          </p:txBody>
        </p:sp>
        <p:sp>
          <p:nvSpPr>
            <p:cNvPr id="20" name="Rectangle 19"/>
            <p:cNvSpPr/>
            <p:nvPr/>
          </p:nvSpPr>
          <p:spPr>
            <a:xfrm>
              <a:off x="6079835" y="3586174"/>
              <a:ext cx="1131886"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Audio</a:t>
              </a:r>
            </a:p>
            <a:p>
              <a:r>
                <a:rPr lang="en-US" sz="1050" dirty="0">
                  <a:gradFill>
                    <a:gsLst>
                      <a:gs pos="78761">
                        <a:srgbClr val="FFFFFF"/>
                      </a:gs>
                      <a:gs pos="35000">
                        <a:srgbClr val="FFFFFF"/>
                      </a:gs>
                    </a:gsLst>
                    <a:lin ang="5400000" scaled="0"/>
                  </a:gradFill>
                </a:rPr>
                <a:t>Effect N</a:t>
              </a:r>
            </a:p>
          </p:txBody>
        </p:sp>
        <p:sp>
          <p:nvSpPr>
            <p:cNvPr id="21" name="Rectangle 20"/>
            <p:cNvSpPr/>
            <p:nvPr/>
          </p:nvSpPr>
          <p:spPr>
            <a:xfrm>
              <a:off x="914161" y="1907826"/>
              <a:ext cx="2437765" cy="453051"/>
            </a:xfrm>
            <a:prstGeom prst="rect">
              <a:avLst/>
            </a:prstGeom>
            <a:solidFill>
              <a:schemeClr val="accent2"/>
            </a:solidFill>
            <a:ln w="3175">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&lt;audio src=“…”&gt;</a:t>
              </a:r>
            </a:p>
            <a:p>
              <a:r>
                <a:rPr lang="en-US" sz="1100" dirty="0">
                  <a:gradFill>
                    <a:gsLst>
                      <a:gs pos="0">
                        <a:srgbClr val="FFFFFF"/>
                      </a:gs>
                      <a:gs pos="100000">
                        <a:srgbClr val="FFFFFF"/>
                      </a:gs>
                    </a:gsLst>
                    <a:lin ang="5400000" scaled="0"/>
                  </a:gradFill>
                </a:rPr>
                <a:t>&lt;video src=“…”&gt;</a:t>
              </a:r>
            </a:p>
          </p:txBody>
        </p:sp>
        <p:sp>
          <p:nvSpPr>
            <p:cNvPr id="22" name="Rectangle 21"/>
            <p:cNvSpPr/>
            <p:nvPr/>
          </p:nvSpPr>
          <p:spPr>
            <a:xfrm>
              <a:off x="3453499" y="1907826"/>
              <a:ext cx="7942042" cy="453051"/>
            </a:xfrm>
            <a:prstGeom prst="rect">
              <a:avLst/>
            </a:prstGeom>
            <a:solidFill>
              <a:schemeClr val="accent2"/>
            </a:solidFill>
            <a:ln w="3175">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100" dirty="0">
                  <a:gradFill>
                    <a:gsLst>
                      <a:gs pos="0">
                        <a:srgbClr val="FFFFFF"/>
                      </a:gs>
                      <a:gs pos="100000">
                        <a:srgbClr val="FFFFFF"/>
                      </a:gs>
                    </a:gsLst>
                    <a:lin ang="5400000" scaled="0"/>
                  </a:gradFill>
                </a:rPr>
                <a:t>Windows Runtime (WinRT)</a:t>
              </a:r>
            </a:p>
          </p:txBody>
        </p:sp>
      </p:grpSp>
      <p:sp>
        <p:nvSpPr>
          <p:cNvPr id="25"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83186">
                      <a:schemeClr val="tx1"/>
                    </a:gs>
                    <a:gs pos="54000">
                      <a:schemeClr val="tx1"/>
                    </a:gs>
                  </a:gsLst>
                  <a:lin ang="5400000" scaled="0"/>
                </a:gradFill>
                <a:latin typeface="+mn-lt"/>
                <a:ea typeface="+mj-ea"/>
                <a:cs typeface="+mj-cs"/>
              </a:rPr>
              <a:t>This is a content box, always </a:t>
            </a:r>
            <a:br>
              <a:rPr lang="en-US" sz="2400" dirty="0">
                <a:gradFill>
                  <a:gsLst>
                    <a:gs pos="83186">
                      <a:schemeClr val="tx1"/>
                    </a:gs>
                    <a:gs pos="54000">
                      <a:schemeClr val="tx1"/>
                    </a:gs>
                  </a:gsLst>
                  <a:lin ang="5400000" scaled="0"/>
                </a:gradFill>
                <a:latin typeface="+mn-lt"/>
                <a:ea typeface="+mj-ea"/>
                <a:cs typeface="+mj-cs"/>
              </a:rPr>
            </a:br>
            <a:r>
              <a:rPr lang="en-US" sz="2400" dirty="0">
                <a:gradFill>
                  <a:gsLst>
                    <a:gs pos="83186">
                      <a:schemeClr val="tx1"/>
                    </a:gs>
                    <a:gs pos="54000">
                      <a:schemeClr val="tx1"/>
                    </a:gs>
                  </a:gsLst>
                  <a:lin ang="5400000" scaled="0"/>
                </a:gradFill>
                <a:latin typeface="+mn-lt"/>
                <a:ea typeface="+mj-ea"/>
                <a:cs typeface="+mj-cs"/>
              </a:rPr>
              <a:t>24pts and sentence case.</a:t>
            </a:r>
          </a:p>
        </p:txBody>
      </p:sp>
    </p:spTree>
    <p:extLst>
      <p:ext uri="{BB962C8B-B14F-4D97-AF65-F5344CB8AC3E}">
        <p14:creationId xmlns:p14="http://schemas.microsoft.com/office/powerpoint/2010/main" val="239126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1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Diagram without text </a:t>
            </a:r>
          </a:p>
        </p:txBody>
      </p:sp>
      <p:grpSp>
        <p:nvGrpSpPr>
          <p:cNvPr id="25" name="Group 24"/>
          <p:cNvGrpSpPr/>
          <p:nvPr/>
        </p:nvGrpSpPr>
        <p:grpSpPr>
          <a:xfrm>
            <a:off x="274637" y="1668482"/>
            <a:ext cx="11887202" cy="4918047"/>
            <a:chOff x="914161" y="1414120"/>
            <a:chExt cx="10481380" cy="3271088"/>
          </a:xfrm>
          <a:effectLst/>
        </p:grpSpPr>
        <p:sp>
          <p:nvSpPr>
            <p:cNvPr id="26" name="Rectangle 25"/>
            <p:cNvSpPr/>
            <p:nvPr/>
          </p:nvSpPr>
          <p:spPr>
            <a:xfrm>
              <a:off x="914164" y="2951289"/>
              <a:ext cx="10462073" cy="1733919"/>
            </a:xfrm>
            <a:prstGeom prst="rect">
              <a:avLst/>
            </a:prstGeom>
            <a:noFill/>
            <a:ln w="25400" cap="flat" cmpd="sng" algn="ctr">
              <a:solidFill>
                <a:schemeClr val="accent1"/>
              </a:solidFill>
              <a:prstDash val="lgDash"/>
            </a:ln>
            <a:effectLst/>
          </p:spPr>
          <p:txBody>
            <a:bodyPr lIns="121725" tIns="60862" rIns="121725" bIns="60862"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rPr>
                <a:t>Media Foundation</a:t>
              </a:r>
            </a:p>
          </p:txBody>
        </p:sp>
        <p:sp>
          <p:nvSpPr>
            <p:cNvPr id="27" name="Rectangle 26"/>
            <p:cNvSpPr/>
            <p:nvPr/>
          </p:nvSpPr>
          <p:spPr>
            <a:xfrm>
              <a:off x="914161" y="2421793"/>
              <a:ext cx="2437763" cy="476070"/>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Playback/Preview</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(Media Engine)</a:t>
              </a:r>
            </a:p>
          </p:txBody>
        </p:sp>
        <p:sp>
          <p:nvSpPr>
            <p:cNvPr id="28" name="Rectangle 27"/>
            <p:cNvSpPr/>
            <p:nvPr/>
          </p:nvSpPr>
          <p:spPr>
            <a:xfrm>
              <a:off x="914161" y="1414120"/>
              <a:ext cx="10481380" cy="432790"/>
            </a:xfrm>
            <a:prstGeom prst="rect">
              <a:avLst/>
            </a:prstGeom>
            <a:solidFill>
              <a:schemeClr val="accent2"/>
            </a:solidFill>
            <a:ln w="25400" cap="flat" cmpd="sng" algn="ctr">
              <a:noFill/>
              <a:prstDash val="solid"/>
            </a:ln>
            <a:effectLst/>
          </p:spPr>
          <p:txBody>
            <a:bodyPr lIns="121725" tIns="60862" rIns="121725" bIns="608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rPr>
                <a:t>New Windows 8 app</a:t>
              </a:r>
            </a:p>
          </p:txBody>
        </p:sp>
        <p:sp>
          <p:nvSpPr>
            <p:cNvPr id="29" name="Rectangle 28"/>
            <p:cNvSpPr/>
            <p:nvPr/>
          </p:nvSpPr>
          <p:spPr>
            <a:xfrm>
              <a:off x="3453499" y="2421793"/>
              <a:ext cx="2563543" cy="476070"/>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Capture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(Capture Engine)</a:t>
              </a:r>
            </a:p>
          </p:txBody>
        </p:sp>
        <p:sp>
          <p:nvSpPr>
            <p:cNvPr id="30" name="Rectangle 29"/>
            <p:cNvSpPr/>
            <p:nvPr/>
          </p:nvSpPr>
          <p:spPr>
            <a:xfrm>
              <a:off x="8632012" y="2421793"/>
              <a:ext cx="2763529" cy="476070"/>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Streaming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(Sharing Engine)</a:t>
              </a:r>
            </a:p>
          </p:txBody>
        </p:sp>
        <p:sp>
          <p:nvSpPr>
            <p:cNvPr id="31" name="Rectangle 30"/>
            <p:cNvSpPr/>
            <p:nvPr/>
          </p:nvSpPr>
          <p:spPr>
            <a:xfrm>
              <a:off x="6097098" y="2421793"/>
              <a:ext cx="2435555" cy="474422"/>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Transcode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endParaRPr>
            </a:p>
          </p:txBody>
        </p:sp>
        <p:sp>
          <p:nvSpPr>
            <p:cNvPr id="32" name="Rectangle 31"/>
            <p:cNvSpPr/>
            <p:nvPr/>
          </p:nvSpPr>
          <p:spPr>
            <a:xfrm>
              <a:off x="1828323" y="3085006"/>
              <a:ext cx="1523603"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Source</a:t>
              </a:r>
            </a:p>
          </p:txBody>
        </p:sp>
        <p:sp>
          <p:nvSpPr>
            <p:cNvPr id="33" name="Rectangle 32"/>
            <p:cNvSpPr/>
            <p:nvPr/>
          </p:nvSpPr>
          <p:spPr>
            <a:xfrm>
              <a:off x="3453499" y="3085006"/>
              <a:ext cx="1320456"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Decoder</a:t>
              </a:r>
            </a:p>
          </p:txBody>
        </p:sp>
        <p:sp>
          <p:nvSpPr>
            <p:cNvPr id="34" name="Rectangle 33"/>
            <p:cNvSpPr/>
            <p:nvPr/>
          </p:nvSpPr>
          <p:spPr>
            <a:xfrm>
              <a:off x="4860953" y="3085006"/>
              <a:ext cx="1131886"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1</a:t>
              </a:r>
            </a:p>
          </p:txBody>
        </p:sp>
        <p:sp>
          <p:nvSpPr>
            <p:cNvPr id="35" name="Rectangle 34"/>
            <p:cNvSpPr/>
            <p:nvPr/>
          </p:nvSpPr>
          <p:spPr>
            <a:xfrm>
              <a:off x="7313295" y="3085006"/>
              <a:ext cx="1219358"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Encoder</a:t>
              </a:r>
            </a:p>
          </p:txBody>
        </p:sp>
        <p:sp>
          <p:nvSpPr>
            <p:cNvPr id="36" name="Rectangle 35"/>
            <p:cNvSpPr/>
            <p:nvPr/>
          </p:nvSpPr>
          <p:spPr>
            <a:xfrm>
              <a:off x="6079835" y="3085006"/>
              <a:ext cx="1131886"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N</a:t>
              </a:r>
            </a:p>
          </p:txBody>
        </p:sp>
        <p:sp>
          <p:nvSpPr>
            <p:cNvPr id="37" name="Rectangle 36"/>
            <p:cNvSpPr/>
            <p:nvPr/>
          </p:nvSpPr>
          <p:spPr>
            <a:xfrm>
              <a:off x="8612710" y="3085006"/>
              <a:ext cx="1490772"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Sink</a:t>
              </a:r>
            </a:p>
          </p:txBody>
        </p:sp>
        <p:sp>
          <p:nvSpPr>
            <p:cNvPr id="38" name="Rectangle 37"/>
            <p:cNvSpPr/>
            <p:nvPr/>
          </p:nvSpPr>
          <p:spPr>
            <a:xfrm>
              <a:off x="3453499" y="3586174"/>
              <a:ext cx="1320456"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Decoder</a:t>
              </a:r>
            </a:p>
          </p:txBody>
        </p:sp>
        <p:sp>
          <p:nvSpPr>
            <p:cNvPr id="39" name="Rectangle 38"/>
            <p:cNvSpPr/>
            <p:nvPr/>
          </p:nvSpPr>
          <p:spPr>
            <a:xfrm>
              <a:off x="4860953" y="3586174"/>
              <a:ext cx="1131886"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1</a:t>
              </a:r>
            </a:p>
          </p:txBody>
        </p:sp>
        <p:sp>
          <p:nvSpPr>
            <p:cNvPr id="40" name="Rectangle 39"/>
            <p:cNvSpPr/>
            <p:nvPr/>
          </p:nvSpPr>
          <p:spPr>
            <a:xfrm>
              <a:off x="7313295" y="3586174"/>
              <a:ext cx="1219358"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Encoder</a:t>
              </a:r>
            </a:p>
          </p:txBody>
        </p:sp>
        <p:sp>
          <p:nvSpPr>
            <p:cNvPr id="41" name="Rectangle 40"/>
            <p:cNvSpPr/>
            <p:nvPr/>
          </p:nvSpPr>
          <p:spPr>
            <a:xfrm>
              <a:off x="6079835" y="3586174"/>
              <a:ext cx="1131886"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N</a:t>
              </a:r>
            </a:p>
          </p:txBody>
        </p:sp>
        <p:sp>
          <p:nvSpPr>
            <p:cNvPr id="42" name="Rectangle 41"/>
            <p:cNvSpPr/>
            <p:nvPr/>
          </p:nvSpPr>
          <p:spPr>
            <a:xfrm>
              <a:off x="914161" y="1907826"/>
              <a:ext cx="2437765" cy="453051"/>
            </a:xfrm>
            <a:prstGeom prst="rect">
              <a:avLst/>
            </a:prstGeom>
            <a:solidFill>
              <a:schemeClr val="accent1"/>
            </a:solidFill>
            <a:ln w="317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&lt;audio src=“…”&gt;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&lt;video src=“…”&gt;</a:t>
              </a:r>
            </a:p>
          </p:txBody>
        </p:sp>
        <p:sp>
          <p:nvSpPr>
            <p:cNvPr id="43" name="Rectangle 42"/>
            <p:cNvSpPr/>
            <p:nvPr/>
          </p:nvSpPr>
          <p:spPr>
            <a:xfrm>
              <a:off x="3453499" y="1907826"/>
              <a:ext cx="7942042" cy="453051"/>
            </a:xfrm>
            <a:prstGeom prst="rect">
              <a:avLst/>
            </a:prstGeom>
            <a:solidFill>
              <a:schemeClr val="accent1"/>
            </a:solidFill>
            <a:ln w="3175" cap="flat" cmpd="sng" algn="ctr">
              <a:noFill/>
              <a:prstDash val="solid"/>
            </a:ln>
            <a:effectLst/>
          </p:spPr>
          <p:txBody>
            <a:bodyPr lIns="121725" tIns="60862" rIns="121725" bIns="608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Windows Runtime (WinRT)</a:t>
              </a:r>
            </a:p>
          </p:txBody>
        </p:sp>
      </p:grpSp>
    </p:spTree>
    <p:extLst>
      <p:ext uri="{BB962C8B-B14F-4D97-AF65-F5344CB8AC3E}">
        <p14:creationId xmlns:p14="http://schemas.microsoft.com/office/powerpoint/2010/main" val="71234279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Video</a:t>
            </a:r>
          </a:p>
        </p:txBody>
      </p:sp>
    </p:spTree>
    <p:extLst>
      <p:ext uri="{BB962C8B-B14F-4D97-AF65-F5344CB8AC3E}">
        <p14:creationId xmlns:p14="http://schemas.microsoft.com/office/powerpoint/2010/main" val="1429199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29825836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layout 1</a:t>
            </a:r>
          </a:p>
        </p:txBody>
      </p:sp>
      <p:sp>
        <p:nvSpPr>
          <p:cNvPr id="9" name="Picture Placeholder 8"/>
          <p:cNvSpPr>
            <a:spLocks noGrp="1"/>
          </p:cNvSpPr>
          <p:nvPr>
            <p:ph type="pic" sz="quarter" idx="10"/>
          </p:nvPr>
        </p:nvSpPr>
        <p:spPr/>
      </p:sp>
    </p:spTree>
    <p:extLst>
      <p:ext uri="{BB962C8B-B14F-4D97-AF65-F5344CB8AC3E}">
        <p14:creationId xmlns:p14="http://schemas.microsoft.com/office/powerpoint/2010/main" val="371688079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43337" y="3850951"/>
            <a:ext cx="3438144" cy="1932312"/>
          </a:xfrm>
          <a:prstGeom prst="rect">
            <a:avLst/>
          </a:prstGeom>
          <a:ln>
            <a:solidFill>
              <a:schemeClr val="tx1">
                <a:alpha val="50000"/>
              </a:schemeClr>
            </a:solidFill>
          </a:ln>
        </p:spPr>
      </p:pic>
      <p:sp>
        <p:nvSpPr>
          <p:cNvPr id="2" name="Title 1"/>
          <p:cNvSpPr>
            <a:spLocks noGrp="1"/>
          </p:cNvSpPr>
          <p:nvPr>
            <p:ph type="title"/>
          </p:nvPr>
        </p:nvSpPr>
        <p:spPr/>
        <p:txBody>
          <a:bodyPr/>
          <a:lstStyle/>
          <a:p>
            <a:r>
              <a:rPr lang="en-US"/>
              <a:t>Microsoft brand guidelines</a:t>
            </a:r>
            <a:endParaRPr lang="en-US" dirty="0"/>
          </a:p>
        </p:txBody>
      </p:sp>
      <p:sp>
        <p:nvSpPr>
          <p:cNvPr id="13" name="TextBox 12"/>
          <p:cNvSpPr txBox="1"/>
          <p:nvPr/>
        </p:nvSpPr>
        <p:spPr>
          <a:xfrm>
            <a:off x="274640" y="1606071"/>
            <a:ext cx="4846330" cy="3157788"/>
          </a:xfrm>
          <a:prstGeom prst="rect">
            <a:avLst/>
          </a:prstGeom>
          <a:noFill/>
        </p:spPr>
        <p:txBody>
          <a:bodyPr wrap="square" lIns="182880" tIns="146304" rIns="182880" bIns="146304" rtlCol="0">
            <a:spAutoFit/>
          </a:bodyPr>
          <a:lstStyle/>
          <a:p>
            <a:pPr>
              <a:spcAft>
                <a:spcPts val="600"/>
              </a:spcAft>
            </a:pPr>
            <a:r>
              <a:rPr lang="en-US" sz="2200" dirty="0">
                <a:gradFill>
                  <a:gsLst>
                    <a:gs pos="1255">
                      <a:schemeClr val="tx1"/>
                    </a:gs>
                    <a:gs pos="11000">
                      <a:schemeClr val="tx1"/>
                    </a:gs>
                  </a:gsLst>
                  <a:lin ang="5400000" scaled="0"/>
                </a:gradFill>
              </a:rPr>
              <a:t>Looking for more slide resources?</a:t>
            </a:r>
          </a:p>
          <a:p>
            <a:pPr>
              <a:spcAft>
                <a:spcPts val="600"/>
              </a:spcAft>
            </a:pPr>
            <a:r>
              <a:rPr lang="en-US" sz="2200" b="1" dirty="0">
                <a:gradFill>
                  <a:gsLst>
                    <a:gs pos="1255">
                      <a:schemeClr val="tx1"/>
                    </a:gs>
                    <a:gs pos="11000">
                      <a:schemeClr val="tx1"/>
                    </a:gs>
                  </a:gsLst>
                  <a:lin ang="5400000" scaled="0"/>
                </a:gradFill>
              </a:rPr>
              <a:t>Brand guidelines </a:t>
            </a:r>
            <a:r>
              <a:rPr lang="en-US" sz="2200" dirty="0">
                <a:gradFill>
                  <a:gsLst>
                    <a:gs pos="1255">
                      <a:schemeClr val="tx1"/>
                    </a:gs>
                    <a:gs pos="11000">
                      <a:schemeClr val="tx1"/>
                    </a:gs>
                  </a:gsLst>
                  <a:lin ang="5400000" scaled="0"/>
                </a:gradFill>
              </a:rPr>
              <a:t>for PowerPoint templates is a separate slide deck that provides an overview of the Microsoft brand, guidelines, resources, tips and much more. </a:t>
            </a:r>
          </a:p>
          <a:p>
            <a:pPr>
              <a:spcAft>
                <a:spcPts val="600"/>
              </a:spcAft>
            </a:pPr>
            <a:r>
              <a:rPr lang="en-US" sz="2200" dirty="0">
                <a:gradFill>
                  <a:gsLst>
                    <a:gs pos="1255">
                      <a:schemeClr val="tx1"/>
                    </a:gs>
                    <a:gs pos="11000">
                      <a:schemeClr val="tx1"/>
                    </a:gs>
                  </a:gsLst>
                  <a:lin ang="5400000" scaled="0"/>
                </a:gradFill>
              </a:rPr>
              <a:t>A few of the slides are shown </a:t>
            </a:r>
            <a:br>
              <a:rPr lang="en-US" sz="2200" dirty="0">
                <a:gradFill>
                  <a:gsLst>
                    <a:gs pos="1255">
                      <a:schemeClr val="tx1"/>
                    </a:gs>
                    <a:gs pos="11000">
                      <a:schemeClr val="tx1"/>
                    </a:gs>
                  </a:gsLst>
                  <a:lin ang="5400000" scaled="0"/>
                </a:gradFill>
              </a:rPr>
            </a:br>
            <a:r>
              <a:rPr lang="en-US" sz="2200" dirty="0">
                <a:gradFill>
                  <a:gsLst>
                    <a:gs pos="1255">
                      <a:schemeClr val="tx1"/>
                    </a:gs>
                    <a:gs pos="11000">
                      <a:schemeClr val="tx1"/>
                    </a:gs>
                  </a:gsLst>
                  <a:lin ang="5400000" scaled="0"/>
                </a:gradFill>
              </a:rPr>
              <a:t>at right.</a:t>
            </a:r>
          </a:p>
        </p:txBody>
      </p:sp>
      <p:sp>
        <p:nvSpPr>
          <p:cNvPr id="28" name="TextBox 27"/>
          <p:cNvSpPr txBox="1"/>
          <p:nvPr/>
        </p:nvSpPr>
        <p:spPr>
          <a:xfrm>
            <a:off x="274639" y="4824164"/>
            <a:ext cx="4571999" cy="1126462"/>
          </a:xfrm>
          <a:prstGeom prst="rect">
            <a:avLst/>
          </a:prstGeom>
          <a:noFill/>
        </p:spPr>
        <p:txBody>
          <a:bodyPr wrap="square" lIns="182880" tIns="146304" rIns="182880" bIns="146304" rtlCol="0">
            <a:spAutoFit/>
          </a:bodyPr>
          <a:lstStyle/>
          <a:p>
            <a:pPr>
              <a:spcAft>
                <a:spcPts val="600"/>
              </a:spcAft>
            </a:pPr>
            <a:r>
              <a:rPr lang="en-US" sz="2200" dirty="0">
                <a:gradFill>
                  <a:gsLst>
                    <a:gs pos="16736">
                      <a:schemeClr val="tx1"/>
                    </a:gs>
                    <a:gs pos="24000">
                      <a:schemeClr val="tx1"/>
                    </a:gs>
                  </a:gsLst>
                  <a:lin ang="5400000" scaled="0"/>
                </a:gradFill>
              </a:rPr>
              <a:t>Download from:  </a:t>
            </a:r>
            <a:r>
              <a:rPr lang="en-US" sz="1600" dirty="0">
                <a:solidFill>
                  <a:srgbClr val="505050"/>
                </a:solidFill>
                <a:hlinkClick r:id="rId4"/>
              </a:rPr>
              <a:t>https://microsoft.sharepoint.com/teams/BrandCentral/Pages/Presentations.aspx</a:t>
            </a:r>
            <a:endParaRPr lang="en-US" sz="1600" dirty="0">
              <a:gradFill>
                <a:gsLst>
                  <a:gs pos="2917">
                    <a:srgbClr val="505050"/>
                  </a:gs>
                  <a:gs pos="30000">
                    <a:srgbClr val="505050"/>
                  </a:gs>
                </a:gsLst>
                <a:lin ang="5400000" scaled="0"/>
              </a:gradFill>
            </a:endParaRPr>
          </a:p>
        </p:txBody>
      </p:sp>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3337" y="1851360"/>
            <a:ext cx="3435939" cy="1931072"/>
          </a:xfrm>
          <a:prstGeom prst="rect">
            <a:avLst/>
          </a:prstGeom>
          <a:ln>
            <a:solidFill>
              <a:schemeClr val="tx1">
                <a:alpha val="50000"/>
              </a:schemeClr>
            </a:solidFill>
          </a:ln>
        </p:spPr>
      </p:pic>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09706" y="1851360"/>
            <a:ext cx="3435939" cy="1931072"/>
          </a:xfrm>
          <a:prstGeom prst="rect">
            <a:avLst/>
          </a:prstGeom>
          <a:ln>
            <a:solidFill>
              <a:schemeClr val="tx1">
                <a:alpha val="50000"/>
              </a:schemeClr>
            </a:solidFill>
          </a:ln>
        </p:spPr>
      </p:pic>
      <p:pic>
        <p:nvPicPr>
          <p:cNvPr id="14" name="Picture 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09706" y="3852192"/>
            <a:ext cx="3435939" cy="1931071"/>
          </a:xfrm>
          <a:prstGeom prst="rect">
            <a:avLst/>
          </a:prstGeom>
          <a:ln>
            <a:solidFill>
              <a:schemeClr val="tx1">
                <a:alpha val="50000"/>
              </a:schemeClr>
            </a:solidFill>
          </a:ln>
        </p:spPr>
      </p:pic>
    </p:spTree>
    <p:extLst>
      <p:ext uri="{BB962C8B-B14F-4D97-AF65-F5344CB8AC3E}">
        <p14:creationId xmlns:p14="http://schemas.microsoft.com/office/powerpoint/2010/main" val="359340011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369070997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213277387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marL="119063" indent="-119063" algn="l"/>
            <a:r>
              <a:rPr lang="en-US" sz="3200" spc="-120" dirty="0">
                <a:gradFill>
                  <a:gsLst>
                    <a:gs pos="1250">
                      <a:schemeClr val="tx1"/>
                    </a:gs>
                    <a:gs pos="100000">
                      <a:schemeClr val="tx1"/>
                    </a:gs>
                  </a:gsLst>
                  <a:lin ang="5400000" scaled="0"/>
                </a:gradFill>
              </a:rPr>
              <a:t>“If you could only sense how important you are to the lives of those you meet; how important you can be to the people you may never even dream of. There is something of yourself that you leave at every meeting with another person.”</a:t>
            </a:r>
          </a:p>
        </p:txBody>
      </p:sp>
      <p:sp>
        <p:nvSpPr>
          <p:cNvPr id="8" name="Title 4"/>
          <p:cNvSpPr txBox="1">
            <a:spLocks/>
          </p:cNvSpPr>
          <p:nvPr/>
        </p:nvSpPr>
        <p:spPr>
          <a:xfrm>
            <a:off x="9418637" y="4183062"/>
            <a:ext cx="1835637" cy="917575"/>
          </a:xfrm>
          <a:prstGeom prst="rect">
            <a:avLst/>
          </a:prstGeom>
        </p:spPr>
        <p:txBody>
          <a:bodyPr vert="horz" wrap="square" lIns="146304" tIns="91440" rIns="146304" bIns="91440" rtlCol="0" anchor="ctr" anchorCtr="0">
            <a:noAutofit/>
          </a:bodyPr>
          <a:lstStyle>
            <a:lvl1pPr algn="ctr"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sz="1800" spc="0" dirty="0">
                <a:gradFill>
                  <a:gsLst>
                    <a:gs pos="11000">
                      <a:schemeClr val="tx1"/>
                    </a:gs>
                    <a:gs pos="79000">
                      <a:schemeClr val="tx1"/>
                    </a:gs>
                  </a:gsLst>
                  <a:lin ang="5400000" scaled="0"/>
                </a:gradFill>
                <a:latin typeface="Segoe UI"/>
              </a:rPr>
              <a:t>FRED ROGERS</a:t>
            </a:r>
          </a:p>
        </p:txBody>
      </p:sp>
    </p:spTree>
    <p:extLst>
      <p:ext uri="{BB962C8B-B14F-4D97-AF65-F5344CB8AC3E}">
        <p14:creationId xmlns:p14="http://schemas.microsoft.com/office/powerpoint/2010/main" val="106728938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code slide</a:t>
            </a:r>
          </a:p>
        </p:txBody>
      </p:sp>
      <p:sp>
        <p:nvSpPr>
          <p:cNvPr id="5" name="Text Placeholder 4"/>
          <p:cNvSpPr>
            <a:spLocks noGrp="1"/>
          </p:cNvSpPr>
          <p:nvPr>
            <p:ph type="body" sz="quarter" idx="10"/>
          </p:nvPr>
        </p:nvSpPr>
        <p:spPr/>
        <p:txBody>
          <a:bodyPr/>
          <a:lstStyle/>
          <a:p>
            <a:r>
              <a:rPr lang="en-US" dirty="0"/>
              <a:t>This slide layout uses Consolas, a monotype font which is ideal for showing software code. </a:t>
            </a:r>
          </a:p>
        </p:txBody>
      </p:sp>
    </p:spTree>
    <p:extLst>
      <p:ext uri="{BB962C8B-B14F-4D97-AF65-F5344CB8AC3E}">
        <p14:creationId xmlns:p14="http://schemas.microsoft.com/office/powerpoint/2010/main" val="306618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Some speakers at Microsoft like to use this slide for hidden “notes slides”. </a:t>
            </a:r>
          </a:p>
          <a:p>
            <a:r>
              <a:rPr lang="en-US" dirty="0"/>
              <a:t>Delete it if you don’t want to use it.</a:t>
            </a:r>
          </a:p>
        </p:txBody>
      </p:sp>
      <p:sp>
        <p:nvSpPr>
          <p:cNvPr id="7" name="Text Placeholder 6"/>
          <p:cNvSpPr>
            <a:spLocks noGrp="1"/>
          </p:cNvSpPr>
          <p:nvPr>
            <p:ph type="body" sz="quarter" idx="11"/>
          </p:nvPr>
        </p:nvSpPr>
        <p:spPr/>
        <p:txBody>
          <a:bodyPr/>
          <a:lstStyle/>
          <a:p>
            <a:r>
              <a:rPr lang="en-US" dirty="0"/>
              <a:t>NEXT: &lt;next slide title&gt;</a:t>
            </a:r>
          </a:p>
        </p:txBody>
      </p:sp>
      <p:sp>
        <p:nvSpPr>
          <p:cNvPr id="4" name="Title 3"/>
          <p:cNvSpPr>
            <a:spLocks noGrp="1"/>
          </p:cNvSpPr>
          <p:nvPr>
            <p:ph type="title"/>
          </p:nvPr>
        </p:nvSpPr>
        <p:spPr/>
        <p:txBody>
          <a:bodyPr/>
          <a:lstStyle/>
          <a:p>
            <a:r>
              <a:rPr lang="en-US" dirty="0"/>
              <a:t>Notes (hidden)</a:t>
            </a:r>
          </a:p>
        </p:txBody>
      </p:sp>
    </p:spTree>
    <p:extLst>
      <p:ext uri="{BB962C8B-B14F-4D97-AF65-F5344CB8AC3E}">
        <p14:creationId xmlns:p14="http://schemas.microsoft.com/office/powerpoint/2010/main" val="22394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Connecting Windows 10 IoT Core and Microsoft Azure IoT</a:t>
            </a:r>
          </a:p>
        </p:txBody>
      </p:sp>
      <p:sp>
        <p:nvSpPr>
          <p:cNvPr id="5" name="Text Placeholder 4"/>
          <p:cNvSpPr>
            <a:spLocks noGrp="1"/>
          </p:cNvSpPr>
          <p:nvPr>
            <p:ph type="body" sz="quarter" idx="12"/>
          </p:nvPr>
        </p:nvSpPr>
        <p:spPr/>
        <p:txBody>
          <a:bodyPr/>
          <a:lstStyle/>
          <a:p>
            <a:endParaRPr lang="en-US" dirty="0"/>
          </a:p>
        </p:txBody>
      </p:sp>
      <p:sp>
        <p:nvSpPr>
          <p:cNvPr id="6" name="Text Placeholder 5"/>
          <p:cNvSpPr>
            <a:spLocks noGrp="1"/>
          </p:cNvSpPr>
          <p:nvPr>
            <p:ph type="body" sz="quarter" idx="13"/>
          </p:nvPr>
        </p:nvSpPr>
        <p:spPr/>
        <p:txBody>
          <a:bodyPr/>
          <a:lstStyle/>
          <a:p>
            <a:r>
              <a:rPr lang="en-US" dirty="0"/>
              <a:t>Code Labs</a:t>
            </a:r>
          </a:p>
        </p:txBody>
      </p:sp>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431983"/>
          </a:xfrm>
        </p:spPr>
        <p:txBody>
          <a:bodyPr/>
          <a:lstStyle/>
          <a:p>
            <a:r>
              <a:rPr lang="en-US" dirty="0"/>
              <a:t>Use this slide to list resources, white papers, </a:t>
            </a:r>
            <a:br>
              <a:rPr lang="en-US" dirty="0"/>
            </a:br>
            <a:r>
              <a:rPr lang="en-US" dirty="0"/>
              <a:t>videos and links.</a:t>
            </a:r>
          </a:p>
          <a:p>
            <a:r>
              <a:rPr lang="en-US" dirty="0"/>
              <a:t>Let attendees know their next step</a:t>
            </a:r>
            <a:br>
              <a:rPr lang="en-US" dirty="0"/>
            </a:br>
            <a:r>
              <a:rPr lang="en-US" dirty="0"/>
              <a:t>after seeing this session.</a:t>
            </a:r>
          </a:p>
          <a:p>
            <a:pPr lvl="0"/>
            <a:r>
              <a:rPr lang="en-US" dirty="0"/>
              <a:t>Re-visit Build on </a:t>
            </a:r>
            <a:r>
              <a:rPr lang="en-US" u="sng" dirty="0">
                <a:hlinkClick r:id="rId2"/>
              </a:rPr>
              <a:t>Channel 9</a:t>
            </a:r>
            <a:r>
              <a:rPr lang="en-US" dirty="0"/>
              <a:t>.</a:t>
            </a:r>
          </a:p>
          <a:p>
            <a:pPr lvl="0"/>
            <a:r>
              <a:rPr lang="en-US" dirty="0"/>
              <a:t>Continue your education at</a:t>
            </a:r>
            <a:br>
              <a:rPr lang="en-US" dirty="0"/>
            </a:br>
            <a:r>
              <a:rPr lang="en-US" u="sng" dirty="0">
                <a:hlinkClick r:id="rId3"/>
              </a:rPr>
              <a:t>Microsoft Virtual Academy</a:t>
            </a:r>
            <a:r>
              <a:rPr lang="en-US" dirty="0"/>
              <a:t> online.</a:t>
            </a:r>
          </a:p>
        </p:txBody>
      </p:sp>
      <p:sp>
        <p:nvSpPr>
          <p:cNvPr id="2" name="Title 1"/>
          <p:cNvSpPr>
            <a:spLocks noGrp="1"/>
          </p:cNvSpPr>
          <p:nvPr>
            <p:ph type="title"/>
          </p:nvPr>
        </p:nvSpPr>
        <p:spPr/>
        <p:txBody>
          <a:bodyPr/>
          <a:lstStyle/>
          <a:p>
            <a:r>
              <a:rPr lang="en-US" dirty="0"/>
              <a:t>Call to Action</a:t>
            </a:r>
          </a:p>
        </p:txBody>
      </p:sp>
    </p:spTree>
    <p:extLst>
      <p:ext uri="{BB962C8B-B14F-4D97-AF65-F5344CB8AC3E}">
        <p14:creationId xmlns:p14="http://schemas.microsoft.com/office/powerpoint/2010/main" val="210921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5965" b="25517"/>
          <a:stretch/>
        </p:blipFill>
        <p:spPr>
          <a:xfrm>
            <a:off x="-1" y="2112657"/>
            <a:ext cx="6219421" cy="4881868"/>
          </a:xfrm>
          <a:prstGeom prst="rect">
            <a:avLst/>
          </a:prstGeom>
        </p:spPr>
      </p:pic>
      <p:sp>
        <p:nvSpPr>
          <p:cNvPr id="2" name="Title 1"/>
          <p:cNvSpPr>
            <a:spLocks noGrp="1"/>
          </p:cNvSpPr>
          <p:nvPr>
            <p:ph type="title"/>
          </p:nvPr>
        </p:nvSpPr>
        <p:spPr/>
        <p:txBody>
          <a:bodyPr/>
          <a:lstStyle/>
          <a:p>
            <a:r>
              <a:rPr lang="en-US" dirty="0"/>
              <a:t>Please Complete An Evaluation Form</a:t>
            </a:r>
            <a:br>
              <a:rPr lang="en-US" dirty="0"/>
            </a:br>
            <a:r>
              <a:rPr lang="en-US" sz="4400" dirty="0"/>
              <a:t>Your input is important!</a:t>
            </a:r>
            <a:endParaRPr lang="en-US" dirty="0"/>
          </a:p>
        </p:txBody>
      </p:sp>
      <p:grpSp>
        <p:nvGrpSpPr>
          <p:cNvPr id="6" name="Group 5"/>
          <p:cNvGrpSpPr/>
          <p:nvPr/>
        </p:nvGrpSpPr>
        <p:grpSpPr>
          <a:xfrm>
            <a:off x="8047017" y="2675446"/>
            <a:ext cx="3463271" cy="3463268"/>
            <a:chOff x="4190683" y="2133976"/>
            <a:chExt cx="4391779" cy="4391779"/>
          </a:xfrm>
        </p:grpSpPr>
        <p:pic>
          <p:nvPicPr>
            <p:cNvPr id="13" name="Picture 2"/>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4190683" y="2133976"/>
              <a:ext cx="4391779" cy="43917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rot="19033581">
              <a:off x="4318685" y="3668320"/>
              <a:ext cx="4135775" cy="1323091"/>
            </a:xfrm>
            <a:prstGeom prst="rect">
              <a:avLst/>
            </a:prstGeom>
            <a:gradFill>
              <a:gsLst>
                <a:gs pos="0">
                  <a:schemeClr val="tx1">
                    <a:alpha val="80000"/>
                  </a:schemeClr>
                </a:gs>
                <a:gs pos="40000">
                  <a:schemeClr val="tx1">
                    <a:alpha val="80000"/>
                  </a:schemeClr>
                </a:gs>
              </a:gsLst>
              <a:lin ang="2700000" scaled="1"/>
            </a:gradFill>
          </p:spPr>
          <p:txBody>
            <a:bodyPr wrap="square" lIns="182880" tIns="146304" rIns="182880" bIns="146304" rtlCol="0" anchor="ctr">
              <a:spAutoFit/>
            </a:bodyPr>
            <a:lstStyle/>
            <a:p>
              <a:pPr algn="ctr">
                <a:lnSpc>
                  <a:spcPct val="90000"/>
                </a:lnSpc>
                <a:spcAft>
                  <a:spcPts val="600"/>
                </a:spcAft>
              </a:pPr>
              <a:r>
                <a:rPr lang="en-US" sz="5400" dirty="0">
                  <a:solidFill>
                    <a:schemeClr val="bg1">
                      <a:lumMod val="75000"/>
                      <a:lumOff val="25000"/>
                    </a:schemeClr>
                  </a:solidFill>
                </a:rPr>
                <a:t>SAMPLE</a:t>
              </a:r>
            </a:p>
          </p:txBody>
        </p:sp>
      </p:grpSp>
      <p:sp>
        <p:nvSpPr>
          <p:cNvPr id="18" name="Text Placeholder 2"/>
          <p:cNvSpPr txBox="1">
            <a:spLocks/>
          </p:cNvSpPr>
          <p:nvPr/>
        </p:nvSpPr>
        <p:spPr>
          <a:xfrm>
            <a:off x="5174256" y="4092592"/>
            <a:ext cx="3150539" cy="62897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1600" indent="0" algn="ctr">
              <a:spcAft>
                <a:spcPts val="600"/>
              </a:spcAft>
              <a:buFontTx/>
              <a:buNone/>
            </a:pPr>
            <a:r>
              <a:rPr lang="en-US" sz="2800" u="sng" dirty="0">
                <a:latin typeface="+mn-lt"/>
              </a:rPr>
              <a:t>or</a:t>
            </a:r>
          </a:p>
        </p:txBody>
      </p:sp>
      <p:sp>
        <p:nvSpPr>
          <p:cNvPr id="20" name="Rectangle 19"/>
          <p:cNvSpPr/>
          <p:nvPr/>
        </p:nvSpPr>
        <p:spPr bwMode="auto">
          <a:xfrm>
            <a:off x="9581721" y="1101566"/>
            <a:ext cx="2854754" cy="1077218"/>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defTabSz="914099" fontAlgn="base">
              <a:spcBef>
                <a:spcPct val="0"/>
              </a:spcBef>
              <a:spcAft>
                <a:spcPct val="0"/>
              </a:spcAft>
            </a:pPr>
            <a:r>
              <a:rPr lang="en-US" sz="2800" b="1" dirty="0">
                <a:gradFill>
                  <a:gsLst>
                    <a:gs pos="0">
                      <a:srgbClr val="FFFFFF"/>
                    </a:gs>
                    <a:gs pos="100000">
                      <a:srgbClr val="FFFFFF"/>
                    </a:gs>
                  </a:gsLst>
                  <a:lin ang="5400000" scaled="1"/>
                </a:gradFill>
              </a:rPr>
              <a:t>Required Slide</a:t>
            </a:r>
          </a:p>
          <a:p>
            <a:pPr defTabSz="914099" fontAlgn="base">
              <a:spcBef>
                <a:spcPct val="0"/>
              </a:spcBef>
              <a:spcAft>
                <a:spcPct val="0"/>
              </a:spcAft>
            </a:pPr>
            <a:r>
              <a:rPr lang="en-US" sz="1200" dirty="0">
                <a:gradFill>
                  <a:gsLst>
                    <a:gs pos="0">
                      <a:srgbClr val="FFFFFF"/>
                    </a:gs>
                    <a:gs pos="100000">
                      <a:srgbClr val="FFFFFF"/>
                    </a:gs>
                  </a:gsLst>
                  <a:lin ang="5400000" scaled="1"/>
                </a:gradFill>
              </a:rPr>
              <a:t>*delete this box when your slide is finalized</a:t>
            </a:r>
          </a:p>
        </p:txBody>
      </p:sp>
    </p:spTree>
    <p:extLst>
      <p:ext uri="{BB962C8B-B14F-4D97-AF65-F5344CB8AC3E}">
        <p14:creationId xmlns:p14="http://schemas.microsoft.com/office/powerpoint/2010/main" val="2049794446"/>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Evaluate this session</a:t>
            </a:r>
          </a:p>
        </p:txBody>
      </p:sp>
      <p:pic>
        <p:nvPicPr>
          <p:cNvPr id="10"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3475830" y="1212849"/>
            <a:ext cx="5484814" cy="54848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9033581">
            <a:off x="4316015" y="3190942"/>
            <a:ext cx="4135775" cy="1403461"/>
          </a:xfrm>
          <a:prstGeom prst="rect">
            <a:avLst/>
          </a:prstGeom>
          <a:gradFill>
            <a:gsLst>
              <a:gs pos="0">
                <a:schemeClr val="tx1">
                  <a:alpha val="80000"/>
                </a:schemeClr>
              </a:gs>
              <a:gs pos="40000">
                <a:schemeClr val="tx1">
                  <a:alpha val="80000"/>
                </a:schemeClr>
              </a:gs>
            </a:gsLst>
            <a:lin ang="2700000" scaled="1"/>
          </a:gradFill>
        </p:spPr>
        <p:txBody>
          <a:bodyPr wrap="square" lIns="182880" tIns="146304" rIns="182880" bIns="146304" rtlCol="0">
            <a:spAutoFit/>
          </a:bodyPr>
          <a:lstStyle/>
          <a:p>
            <a:pPr>
              <a:lnSpc>
                <a:spcPct val="90000"/>
              </a:lnSpc>
              <a:spcAft>
                <a:spcPts val="600"/>
              </a:spcAft>
            </a:pPr>
            <a:r>
              <a:rPr lang="en-US" sz="8000" dirty="0">
                <a:solidFill>
                  <a:schemeClr val="bg1">
                    <a:lumMod val="75000"/>
                    <a:lumOff val="25000"/>
                  </a:schemeClr>
                </a:solidFill>
              </a:rPr>
              <a:t>SAMPLE</a:t>
            </a:r>
          </a:p>
        </p:txBody>
      </p:sp>
      <p:sp>
        <p:nvSpPr>
          <p:cNvPr id="9" name="Rectangle 8"/>
          <p:cNvSpPr/>
          <p:nvPr/>
        </p:nvSpPr>
        <p:spPr bwMode="auto">
          <a:xfrm>
            <a:off x="9310616" y="298910"/>
            <a:ext cx="2854754" cy="329320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defTabSz="914099" fontAlgn="base">
              <a:spcBef>
                <a:spcPct val="0"/>
              </a:spcBef>
              <a:spcAft>
                <a:spcPct val="0"/>
              </a:spcAft>
            </a:pPr>
            <a:r>
              <a:rPr lang="en-US" sz="2800" b="1" dirty="0">
                <a:gradFill>
                  <a:gsLst>
                    <a:gs pos="10619">
                      <a:schemeClr val="bg1"/>
                    </a:gs>
                    <a:gs pos="48000">
                      <a:schemeClr val="bg1"/>
                    </a:gs>
                  </a:gsLst>
                  <a:lin ang="5400000" scaled="0"/>
                </a:gradFill>
              </a:rPr>
              <a:t>Required Slide</a:t>
            </a:r>
          </a:p>
          <a:p>
            <a:pPr defTabSz="914099" fontAlgn="base">
              <a:spcBef>
                <a:spcPct val="0"/>
              </a:spcBef>
              <a:spcAft>
                <a:spcPct val="0"/>
              </a:spcAft>
            </a:pPr>
            <a:r>
              <a:rPr lang="en-US" sz="1200" dirty="0">
                <a:gradFill>
                  <a:gsLst>
                    <a:gs pos="10619">
                      <a:schemeClr val="bg1"/>
                    </a:gs>
                    <a:gs pos="48000">
                      <a:schemeClr val="bg1"/>
                    </a:gs>
                  </a:gsLst>
                  <a:lin ang="5400000" scaled="0"/>
                </a:gradFill>
              </a:rPr>
              <a:t>*delete this box when your slide is finalized</a:t>
            </a:r>
          </a:p>
          <a:p>
            <a:pPr defTabSz="914099" fontAlgn="base">
              <a:spcBef>
                <a:spcPct val="0"/>
              </a:spcBef>
              <a:spcAft>
                <a:spcPct val="0"/>
              </a:spcAft>
            </a:pPr>
            <a:endParaRPr lang="en-US" dirty="0">
              <a:gradFill>
                <a:gsLst>
                  <a:gs pos="10619">
                    <a:schemeClr val="bg1"/>
                  </a:gs>
                  <a:gs pos="48000">
                    <a:schemeClr val="bg1"/>
                  </a:gs>
                </a:gsLst>
                <a:lin ang="5400000" scaled="0"/>
              </a:gradFill>
            </a:endParaRPr>
          </a:p>
          <a:p>
            <a:r>
              <a:rPr lang="en-US" b="1" dirty="0">
                <a:gradFill>
                  <a:gsLst>
                    <a:gs pos="10619">
                      <a:schemeClr val="bg1"/>
                    </a:gs>
                    <a:gs pos="48000">
                      <a:schemeClr val="bg1"/>
                    </a:gs>
                  </a:gsLst>
                  <a:lin ang="5400000" scaled="0"/>
                </a:gradFill>
              </a:rPr>
              <a:t>Speakers: </a:t>
            </a:r>
            <a:r>
              <a:rPr lang="en-US" dirty="0">
                <a:gradFill>
                  <a:gsLst>
                    <a:gs pos="10619">
                      <a:schemeClr val="bg1"/>
                    </a:gs>
                    <a:gs pos="48000">
                      <a:schemeClr val="bg1"/>
                    </a:gs>
                  </a:gsLst>
                  <a:lin ang="5400000" scaled="0"/>
                </a:gradFill>
              </a:rPr>
              <a:t>This slide will be updated during the scrub process with a unique QR code. Attendees scan the QR code to access the </a:t>
            </a:r>
            <a:r>
              <a:rPr lang="en-US" dirty="0" err="1">
                <a:gradFill>
                  <a:gsLst>
                    <a:gs pos="10619">
                      <a:schemeClr val="bg1"/>
                    </a:gs>
                    <a:gs pos="48000">
                      <a:schemeClr val="bg1"/>
                    </a:gs>
                  </a:gsLst>
                  <a:lin ang="5400000" scaled="0"/>
                </a:gradFill>
              </a:rPr>
              <a:t>eval</a:t>
            </a:r>
            <a:r>
              <a:rPr lang="en-US" dirty="0">
                <a:gradFill>
                  <a:gsLst>
                    <a:gs pos="10619">
                      <a:schemeClr val="bg1"/>
                    </a:gs>
                    <a:gs pos="48000">
                      <a:schemeClr val="bg1"/>
                    </a:gs>
                  </a:gsLst>
                  <a:lin ang="5400000" scaled="0"/>
                </a:gradFill>
              </a:rPr>
              <a:t> for your session.</a:t>
            </a:r>
          </a:p>
        </p:txBody>
      </p:sp>
    </p:spTree>
    <p:extLst>
      <p:ext uri="{BB962C8B-B14F-4D97-AF65-F5344CB8AC3E}">
        <p14:creationId xmlns:p14="http://schemas.microsoft.com/office/powerpoint/2010/main" val="3249450159"/>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87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Presentation title </a:t>
            </a:r>
            <a:br>
              <a:rPr lang="en-US"/>
            </a:br>
            <a:r>
              <a:rPr lang="en-US"/>
              <a:t>goes here</a:t>
            </a:r>
            <a:endParaRPr lang="en-US" dirty="0"/>
          </a:p>
        </p:txBody>
      </p:sp>
      <p:sp>
        <p:nvSpPr>
          <p:cNvPr id="5" name="Text Placeholder 4"/>
          <p:cNvSpPr>
            <a:spLocks noGrp="1"/>
          </p:cNvSpPr>
          <p:nvPr>
            <p:ph type="body" sz="quarter" idx="12"/>
          </p:nvPr>
        </p:nvSpPr>
        <p:spPr/>
        <p:txBody>
          <a:bodyPr/>
          <a:lstStyle/>
          <a:p>
            <a:r>
              <a:rPr lang="en-US"/>
              <a:t>Speaker name</a:t>
            </a:r>
          </a:p>
          <a:p>
            <a:r>
              <a:rPr lang="en-US"/>
              <a:t>Title</a:t>
            </a:r>
            <a:endParaRPr lang="en-US" dirty="0"/>
          </a:p>
        </p:txBody>
      </p:sp>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39895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Preferred text layout (no bullets)</a:t>
            </a:r>
            <a:endParaRPr lang="en-US" dirty="0"/>
          </a:p>
        </p:txBody>
      </p:sp>
      <p:sp>
        <p:nvSpPr>
          <p:cNvPr id="6" name="Text Placeholder 5"/>
          <p:cNvSpPr>
            <a:spLocks noGrp="1"/>
          </p:cNvSpPr>
          <p:nvPr>
            <p:ph type="body" sz="quarter" idx="10"/>
          </p:nvPr>
        </p:nvSpPr>
        <p:spPr/>
        <p:txBody>
          <a:bodyPr/>
          <a:lstStyle/>
          <a:p>
            <a:r>
              <a:rPr lang="en-US"/>
              <a:t>Main topic 1: size 40pt</a:t>
            </a:r>
          </a:p>
          <a:p>
            <a:pPr lvl="1"/>
            <a:r>
              <a:rPr lang="en-US"/>
              <a:t>Size 20pt for the subtopics</a:t>
            </a:r>
          </a:p>
          <a:p>
            <a:pPr lvl="1"/>
            <a:r>
              <a:rPr lang="en-US"/>
              <a:t>Size 20pt for the subtopics</a:t>
            </a:r>
          </a:p>
          <a:p>
            <a:r>
              <a:rPr lang="en-US"/>
              <a:t>Main topic 2: size 40pt</a:t>
            </a:r>
          </a:p>
          <a:p>
            <a:pPr lvl="1"/>
            <a:r>
              <a:rPr lang="en-US"/>
              <a:t>Size 20pt for the subtopics</a:t>
            </a:r>
          </a:p>
          <a:p>
            <a:pPr lvl="1"/>
            <a:r>
              <a:rPr lang="en-US"/>
              <a:t>Size 20pt for the subtopics</a:t>
            </a:r>
          </a:p>
          <a:p>
            <a:r>
              <a:rPr lang="en-US"/>
              <a:t>Main topic 3: size 40pt</a:t>
            </a:r>
          </a:p>
          <a:p>
            <a:pPr lvl="1"/>
            <a:r>
              <a:rPr lang="en-US"/>
              <a:t>Size 20pt for the subtopics</a:t>
            </a:r>
          </a:p>
          <a:p>
            <a:pPr lvl="1"/>
            <a:r>
              <a:rPr lang="en-US"/>
              <a:t>Size 20pt for the subtopics</a:t>
            </a:r>
            <a:endParaRPr lang="en-US" dirty="0"/>
          </a:p>
        </p:txBody>
      </p:sp>
    </p:spTree>
    <p:extLst>
      <p:ext uri="{BB962C8B-B14F-4D97-AF65-F5344CB8AC3E}">
        <p14:creationId xmlns:p14="http://schemas.microsoft.com/office/powerpoint/2010/main" val="167354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2125663"/>
            <a:ext cx="11887200" cy="2092881"/>
          </a:xfrm>
        </p:spPr>
        <p:txBody>
          <a:bodyPr/>
          <a:lstStyle/>
          <a:p>
            <a:r>
              <a:rPr lang="en-US" dirty="0"/>
              <a:t>Example of a bulleted slide with a subhead</a:t>
            </a:r>
          </a:p>
          <a:p>
            <a:pPr lvl="1"/>
            <a:r>
              <a:rPr lang="en-US" dirty="0"/>
              <a:t>Set the slide title to “Sentence case”</a:t>
            </a:r>
          </a:p>
          <a:p>
            <a:pPr lvl="1"/>
            <a:r>
              <a:rPr lang="en-US" dirty="0"/>
              <a:t>Set subheads to “Sentence case”</a:t>
            </a:r>
          </a:p>
          <a:p>
            <a:pPr lvl="0"/>
            <a:r>
              <a:rPr lang="en-US" dirty="0"/>
              <a:t>Hyperlink style</a:t>
            </a:r>
          </a:p>
          <a:p>
            <a:pPr lvl="1"/>
            <a:r>
              <a:rPr lang="en-US" dirty="0">
                <a:hlinkClick r:id="rId3"/>
              </a:rPr>
              <a:t>www.microsoft.com</a:t>
            </a:r>
            <a:r>
              <a:rPr lang="en-US" dirty="0"/>
              <a:t> </a:t>
            </a:r>
          </a:p>
        </p:txBody>
      </p:sp>
      <p:sp>
        <p:nvSpPr>
          <p:cNvPr id="2" name="Title 1"/>
          <p:cNvSpPr>
            <a:spLocks noGrp="1"/>
          </p:cNvSpPr>
          <p:nvPr>
            <p:ph type="title"/>
          </p:nvPr>
        </p:nvSpPr>
        <p:spPr/>
        <p:txBody>
          <a:bodyPr/>
          <a:lstStyle/>
          <a:p>
            <a:r>
              <a:rPr lang="en-US" dirty="0"/>
              <a:t>Bullet points layout with subtitle</a:t>
            </a:r>
            <a:br>
              <a:rPr lang="en-US" dirty="0"/>
            </a:br>
            <a:r>
              <a:rPr lang="en-US" sz="4000" dirty="0">
                <a:gradFill>
                  <a:gsLst>
                    <a:gs pos="10101">
                      <a:schemeClr val="tx1"/>
                    </a:gs>
                    <a:gs pos="54000">
                      <a:schemeClr val="tx1"/>
                    </a:gs>
                  </a:gsLst>
                  <a:lin ang="5400000" scaled="0"/>
                </a:gradFill>
              </a:rPr>
              <a:t>Subtitle</a:t>
            </a:r>
          </a:p>
        </p:txBody>
      </p:sp>
    </p:spTree>
    <p:extLst>
      <p:ext uri="{BB962C8B-B14F-4D97-AF65-F5344CB8AC3E}">
        <p14:creationId xmlns:p14="http://schemas.microsoft.com/office/powerpoint/2010/main" val="158914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461640" y="3040062"/>
            <a:ext cx="1657350" cy="3248025"/>
          </a:xfrm>
          <a:prstGeom prst="rect">
            <a:avLst/>
          </a:prstGeom>
        </p:spPr>
      </p:pic>
      <p:pic>
        <p:nvPicPr>
          <p:cNvPr id="21" name="Picture 20"/>
          <p:cNvPicPr>
            <a:picLocks noChangeAspect="1"/>
          </p:cNvPicPr>
          <p:nvPr/>
        </p:nvPicPr>
        <p:blipFill>
          <a:blip r:embed="rId4"/>
          <a:stretch>
            <a:fillRect/>
          </a:stretch>
        </p:blipFill>
        <p:spPr>
          <a:xfrm>
            <a:off x="458371" y="3040061"/>
            <a:ext cx="1657350" cy="3248025"/>
          </a:xfrm>
          <a:prstGeom prst="rect">
            <a:avLst/>
          </a:prstGeom>
        </p:spPr>
      </p:pic>
      <p:sp>
        <p:nvSpPr>
          <p:cNvPr id="2" name="Title 1"/>
          <p:cNvSpPr>
            <a:spLocks noGrp="1"/>
          </p:cNvSpPr>
          <p:nvPr>
            <p:ph type="title"/>
          </p:nvPr>
        </p:nvSpPr>
        <p:spPr/>
        <p:txBody>
          <a:bodyPr/>
          <a:lstStyle/>
          <a:p>
            <a:r>
              <a:rPr lang="en-US" dirty="0"/>
              <a:t>Slide palette info</a:t>
            </a:r>
          </a:p>
        </p:txBody>
      </p:sp>
      <p:sp>
        <p:nvSpPr>
          <p:cNvPr id="4" name="Rectangle 3"/>
          <p:cNvSpPr/>
          <p:nvPr/>
        </p:nvSpPr>
        <p:spPr bwMode="auto">
          <a:xfrm>
            <a:off x="2431370" y="3557266"/>
            <a:ext cx="7127758" cy="1438579"/>
          </a:xfrm>
          <a:custGeom>
            <a:avLst/>
            <a:gdLst/>
            <a:ahLst/>
            <a:cxnLst/>
            <a:rect l="l" t="t" r="r" b="b"/>
            <a:pathLst>
              <a:path w="6985822" h="1410500">
                <a:moveTo>
                  <a:pt x="0" y="0"/>
                </a:moveTo>
                <a:lnTo>
                  <a:pt x="3955278" y="0"/>
                </a:lnTo>
                <a:lnTo>
                  <a:pt x="3955278" y="170496"/>
                </a:lnTo>
                <a:lnTo>
                  <a:pt x="6985822" y="170496"/>
                </a:lnTo>
                <a:lnTo>
                  <a:pt x="6985822" y="1284072"/>
                </a:lnTo>
                <a:lnTo>
                  <a:pt x="3955278" y="1284072"/>
                </a:lnTo>
                <a:lnTo>
                  <a:pt x="3955278" y="1410500"/>
                </a:lnTo>
                <a:lnTo>
                  <a:pt x="0" y="1410500"/>
                </a:lnTo>
                <a:close/>
              </a:path>
            </a:pathLst>
          </a:custGeom>
          <a:noFill/>
          <a:ln w="3175">
            <a:solidFill>
              <a:schemeClr val="tx1">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162033" y="3696009"/>
            <a:ext cx="1206527" cy="1206042"/>
          </a:xfrm>
          <a:prstGeom prst="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858">
                      <a:srgbClr val="FFFFFF"/>
                    </a:gs>
                    <a:gs pos="16000">
                      <a:srgbClr val="FFFFFF"/>
                    </a:gs>
                  </a:gsLst>
                  <a:lin ang="5400000" scaled="0"/>
                </a:gradFill>
              </a:rPr>
              <a:t>Accent 3</a:t>
            </a:r>
          </a:p>
        </p:txBody>
      </p:sp>
      <p:sp>
        <p:nvSpPr>
          <p:cNvPr id="6" name="Rectangle 5"/>
          <p:cNvSpPr/>
          <p:nvPr/>
        </p:nvSpPr>
        <p:spPr bwMode="auto">
          <a:xfrm>
            <a:off x="3857057" y="3696009"/>
            <a:ext cx="1206527" cy="120604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858">
                      <a:srgbClr val="FFFFFF"/>
                    </a:gs>
                    <a:gs pos="16000">
                      <a:srgbClr val="FFFFFF"/>
                    </a:gs>
                  </a:gsLst>
                  <a:lin ang="5400000" scaled="0"/>
                </a:gradFill>
              </a:rPr>
              <a:t>Accent 2</a:t>
            </a:r>
          </a:p>
        </p:txBody>
      </p:sp>
      <p:sp>
        <p:nvSpPr>
          <p:cNvPr id="7" name="Rectangle 6"/>
          <p:cNvSpPr/>
          <p:nvPr/>
        </p:nvSpPr>
        <p:spPr bwMode="auto">
          <a:xfrm>
            <a:off x="2552081" y="3696009"/>
            <a:ext cx="1206527" cy="120604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70796">
                      <a:srgbClr val="000000"/>
                    </a:gs>
                    <a:gs pos="41000">
                      <a:srgbClr val="000000"/>
                    </a:gs>
                  </a:gsLst>
                  <a:lin ang="5400000" scaled="0"/>
                </a:gradFill>
              </a:rPr>
              <a:t>Accent 1</a:t>
            </a:r>
          </a:p>
        </p:txBody>
      </p:sp>
      <p:sp>
        <p:nvSpPr>
          <p:cNvPr id="8" name="Rectangle 7"/>
          <p:cNvSpPr/>
          <p:nvPr/>
        </p:nvSpPr>
        <p:spPr bwMode="auto">
          <a:xfrm>
            <a:off x="8537402" y="3831351"/>
            <a:ext cx="935733" cy="935357"/>
          </a:xfrm>
          <a:prstGeom prst="rect">
            <a:avLst/>
          </a:prstGeom>
          <a:solidFill>
            <a:schemeClr val="accent6"/>
          </a:solidFill>
          <a:ln w="3175">
            <a:solidFill>
              <a:srgbClr val="FFFFFF">
                <a:alpha val="25000"/>
              </a:srgbClr>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1"/>
                </a:gradFill>
              </a:rPr>
              <a:t>Accent 6</a:t>
            </a:r>
          </a:p>
        </p:txBody>
      </p:sp>
      <p:sp>
        <p:nvSpPr>
          <p:cNvPr id="9" name="Rectangle 8"/>
          <p:cNvSpPr/>
          <p:nvPr/>
        </p:nvSpPr>
        <p:spPr bwMode="auto">
          <a:xfrm>
            <a:off x="7505843" y="3831351"/>
            <a:ext cx="935733" cy="935357"/>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1"/>
                </a:gradFill>
              </a:rPr>
              <a:t>Accent 5</a:t>
            </a:r>
          </a:p>
        </p:txBody>
      </p:sp>
      <p:sp>
        <p:nvSpPr>
          <p:cNvPr id="10" name="Rectangle 9"/>
          <p:cNvSpPr/>
          <p:nvPr/>
        </p:nvSpPr>
        <p:spPr bwMode="auto">
          <a:xfrm>
            <a:off x="6467011" y="3831351"/>
            <a:ext cx="935733" cy="935357"/>
          </a:xfrm>
          <a:prstGeom prst="rect">
            <a:avLst/>
          </a:prstGeom>
          <a:solidFill>
            <a:schemeClr val="accent4"/>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srgbClr val="505050"/>
                </a:solidFill>
              </a:rPr>
              <a:t>Accent 4</a:t>
            </a:r>
          </a:p>
        </p:txBody>
      </p:sp>
      <p:sp>
        <p:nvSpPr>
          <p:cNvPr id="14" name="TextBox 13"/>
          <p:cNvSpPr txBox="1"/>
          <p:nvPr/>
        </p:nvSpPr>
        <p:spPr>
          <a:xfrm>
            <a:off x="2558479" y="3040063"/>
            <a:ext cx="7060545" cy="313904"/>
          </a:xfrm>
          <a:prstGeom prst="rect">
            <a:avLst/>
          </a:prstGeom>
          <a:noFill/>
        </p:spPr>
        <p:txBody>
          <a:bodyPr wrap="square" lIns="0" tIns="0" rIns="0" bIns="0" rtlCol="0">
            <a:spAutoFit/>
          </a:bodyPr>
          <a:lstStyle/>
          <a:p>
            <a:pPr algn="ctr"/>
            <a:r>
              <a:rPr lang="en-US" sz="2000" dirty="0">
                <a:gradFill>
                  <a:gsLst>
                    <a:gs pos="25523">
                      <a:schemeClr val="tx1"/>
                    </a:gs>
                    <a:gs pos="51000">
                      <a:schemeClr val="tx1"/>
                    </a:gs>
                  </a:gsLst>
                  <a:lin ang="5400000" scaled="1"/>
                </a:gradFill>
              </a:rPr>
              <a:t>Accent colors 1-6 – (6 Theme Colors to the far right)</a:t>
            </a:r>
          </a:p>
        </p:txBody>
      </p:sp>
      <p:grpSp>
        <p:nvGrpSpPr>
          <p:cNvPr id="15" name="Group 14"/>
          <p:cNvGrpSpPr/>
          <p:nvPr/>
        </p:nvGrpSpPr>
        <p:grpSpPr>
          <a:xfrm>
            <a:off x="2552079" y="3122796"/>
            <a:ext cx="6921056" cy="455867"/>
            <a:chOff x="5099206" y="3872901"/>
            <a:chExt cx="6165897" cy="363048"/>
          </a:xfrm>
        </p:grpSpPr>
        <p:cxnSp>
          <p:nvCxnSpPr>
            <p:cNvPr id="16" name="Straight Connector 15"/>
            <p:cNvCxnSpPr/>
            <p:nvPr/>
          </p:nvCxnSpPr>
          <p:spPr>
            <a:xfrm>
              <a:off x="5104785" y="4099191"/>
              <a:ext cx="6154739" cy="0"/>
            </a:xfrm>
            <a:prstGeom prst="line">
              <a:avLst/>
            </a:pr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p:cNvCxnSpPr/>
            <p:nvPr/>
          </p:nvCxnSpPr>
          <p:spPr>
            <a:xfrm>
              <a:off x="5099206" y="3872901"/>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265103" y="3872902"/>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 Placeholder 2"/>
          <p:cNvSpPr txBox="1">
            <a:spLocks/>
          </p:cNvSpPr>
          <p:nvPr/>
        </p:nvSpPr>
        <p:spPr>
          <a:xfrm>
            <a:off x="274638" y="1227844"/>
            <a:ext cx="11887200" cy="1209562"/>
          </a:xfrm>
          <a:prstGeom prst="rect">
            <a:avLst/>
          </a:prstGeom>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gradFill>
                  <a:gsLst>
                    <a:gs pos="25523">
                      <a:schemeClr val="tx1"/>
                    </a:gs>
                    <a:gs pos="51000">
                      <a:schemeClr val="tx1"/>
                    </a:gs>
                  </a:gsLst>
                  <a:lin ang="5400000" scaled="1"/>
                </a:gradFill>
                <a:latin typeface="Segoe UI Semilight" panose="020B0402040204020203" pitchFamily="34" charset="0"/>
                <a:cs typeface="Segoe UI Semilight" panose="020B0402040204020203" pitchFamily="34" charset="0"/>
              </a:rPr>
              <a:t>The PowerPoint palette for this template has been built for you and is shown below. Avoid using too many colors in your presentation. </a:t>
            </a:r>
          </a:p>
        </p:txBody>
      </p:sp>
      <p:sp>
        <p:nvSpPr>
          <p:cNvPr id="20" name="Text Placeholder 2"/>
          <p:cNvSpPr txBox="1">
            <a:spLocks/>
          </p:cNvSpPr>
          <p:nvPr/>
        </p:nvSpPr>
        <p:spPr>
          <a:xfrm>
            <a:off x="2552079" y="5146315"/>
            <a:ext cx="3816481" cy="762786"/>
          </a:xfrm>
          <a:prstGeom prst="rect">
            <a:avLst/>
          </a:prstGeom>
        </p:spPr>
        <p:txBody>
          <a:bodyPr vert="horz" wrap="square" lIns="182880" tIns="0" rIns="18288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gradFill>
                  <a:gsLst>
                    <a:gs pos="25523">
                      <a:schemeClr val="tx1"/>
                    </a:gs>
                    <a:gs pos="51000">
                      <a:schemeClr val="tx1"/>
                    </a:gs>
                  </a:gsLst>
                  <a:lin ang="5400000" scaled="1"/>
                </a:gradFill>
                <a:latin typeface="Segoe UI"/>
              </a:rPr>
              <a:t>Use </a:t>
            </a:r>
            <a:r>
              <a:rPr lang="en-US" sz="1800" b="1" dirty="0">
                <a:gradFill>
                  <a:gsLst>
                    <a:gs pos="25523">
                      <a:schemeClr val="tx1"/>
                    </a:gs>
                    <a:gs pos="51000">
                      <a:schemeClr val="tx1"/>
                    </a:gs>
                  </a:gsLst>
                  <a:lin ang="5400000" scaled="1"/>
                </a:gradFill>
                <a:latin typeface="Segoe UI"/>
              </a:rPr>
              <a:t>Accent 1</a:t>
            </a:r>
            <a:r>
              <a:rPr lang="en-US" sz="1800" dirty="0">
                <a:gradFill>
                  <a:gsLst>
                    <a:gs pos="25523">
                      <a:schemeClr val="tx1"/>
                    </a:gs>
                    <a:gs pos="51000">
                      <a:schemeClr val="tx1"/>
                    </a:gs>
                  </a:gsLst>
                  <a:lin ang="5400000" scaled="1"/>
                </a:gradFill>
                <a:latin typeface="Segoe UI"/>
              </a:rPr>
              <a:t> as the main accent color. Use </a:t>
            </a:r>
            <a:r>
              <a:rPr lang="en-US" sz="1800" b="1" dirty="0">
                <a:gradFill>
                  <a:gsLst>
                    <a:gs pos="25523">
                      <a:schemeClr val="tx1"/>
                    </a:gs>
                    <a:gs pos="51000">
                      <a:schemeClr val="tx1"/>
                    </a:gs>
                  </a:gsLst>
                  <a:lin ang="5400000" scaled="1"/>
                </a:gradFill>
                <a:latin typeface="Segoe UI"/>
              </a:rPr>
              <a:t>Accent 2</a:t>
            </a:r>
            <a:r>
              <a:rPr lang="en-US" sz="1800" dirty="0">
                <a:gradFill>
                  <a:gsLst>
                    <a:gs pos="25523">
                      <a:schemeClr val="tx1"/>
                    </a:gs>
                    <a:gs pos="51000">
                      <a:schemeClr val="tx1"/>
                    </a:gs>
                  </a:gsLst>
                  <a:lin ang="5400000" scaled="1"/>
                </a:gradFill>
                <a:latin typeface="Segoe UI"/>
              </a:rPr>
              <a:t> and </a:t>
            </a:r>
            <a:r>
              <a:rPr lang="en-US" sz="1800" b="1" dirty="0">
                <a:gradFill>
                  <a:gsLst>
                    <a:gs pos="25523">
                      <a:schemeClr val="tx1"/>
                    </a:gs>
                    <a:gs pos="51000">
                      <a:schemeClr val="tx1"/>
                    </a:gs>
                  </a:gsLst>
                  <a:lin ang="5400000" scaled="1"/>
                </a:gradFill>
                <a:latin typeface="Segoe UI"/>
              </a:rPr>
              <a:t>Accent 3</a:t>
            </a:r>
            <a:r>
              <a:rPr lang="en-US" sz="1800" dirty="0">
                <a:gradFill>
                  <a:gsLst>
                    <a:gs pos="25523">
                      <a:schemeClr val="tx1"/>
                    </a:gs>
                    <a:gs pos="51000">
                      <a:schemeClr val="tx1"/>
                    </a:gs>
                  </a:gsLst>
                  <a:lin ang="5400000" scaled="1"/>
                </a:gradFill>
                <a:latin typeface="Segoe UI"/>
              </a:rPr>
              <a:t> when additional colors are needed. </a:t>
            </a:r>
          </a:p>
        </p:txBody>
      </p:sp>
      <p:sp>
        <p:nvSpPr>
          <p:cNvPr id="29" name="Rectangle 28"/>
          <p:cNvSpPr/>
          <p:nvPr/>
        </p:nvSpPr>
        <p:spPr bwMode="auto">
          <a:xfrm>
            <a:off x="1119769" y="3265932"/>
            <a:ext cx="980023" cy="155434"/>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8" name="Text Placeholder 2"/>
          <p:cNvSpPr txBox="1">
            <a:spLocks/>
          </p:cNvSpPr>
          <p:nvPr/>
        </p:nvSpPr>
        <p:spPr>
          <a:xfrm>
            <a:off x="6624382" y="5045189"/>
            <a:ext cx="3006124" cy="452021"/>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gradFill>
                  <a:gsLst>
                    <a:gs pos="25523">
                      <a:schemeClr val="tx1"/>
                    </a:gs>
                    <a:gs pos="51000">
                      <a:schemeClr val="tx1"/>
                    </a:gs>
                  </a:gsLst>
                  <a:lin ang="5400000" scaled="1"/>
                </a:gradFill>
                <a:latin typeface="Segoe UI"/>
              </a:rPr>
              <a:t>Use </a:t>
            </a:r>
            <a:r>
              <a:rPr lang="en-US" sz="1600" b="1" dirty="0">
                <a:gradFill>
                  <a:gsLst>
                    <a:gs pos="25523">
                      <a:schemeClr val="tx1"/>
                    </a:gs>
                    <a:gs pos="51000">
                      <a:schemeClr val="tx1"/>
                    </a:gs>
                  </a:gsLst>
                  <a:lin ang="5400000" scaled="1"/>
                </a:gradFill>
                <a:latin typeface="Segoe UI"/>
              </a:rPr>
              <a:t>Accents 4-6 </a:t>
            </a:r>
            <a:r>
              <a:rPr lang="en-US" sz="1600" dirty="0">
                <a:gradFill>
                  <a:gsLst>
                    <a:gs pos="25523">
                      <a:schemeClr val="tx1"/>
                    </a:gs>
                    <a:gs pos="51000">
                      <a:schemeClr val="tx1"/>
                    </a:gs>
                  </a:gsLst>
                  <a:lin ang="5400000" scaled="1"/>
                </a:gradFill>
                <a:latin typeface="Segoe UI"/>
              </a:rPr>
              <a:t>sparingly – only when more colors are necessary. </a:t>
            </a:r>
          </a:p>
        </p:txBody>
      </p:sp>
    </p:spTree>
    <p:extLst>
      <p:ext uri="{BB962C8B-B14F-4D97-AF65-F5344CB8AC3E}">
        <p14:creationId xmlns:p14="http://schemas.microsoft.com/office/powerpoint/2010/main" val="172759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Charts</a:t>
            </a:r>
            <a:endParaRPr lang="en-US" dirty="0"/>
          </a:p>
        </p:txBody>
      </p:sp>
      <p:graphicFrame>
        <p:nvGraphicFramePr>
          <p:cNvPr id="11" name="Chart 10"/>
          <p:cNvGraphicFramePr/>
          <p:nvPr>
            <p:extLst>
              <p:ext uri="{D42A27DB-BD31-4B8C-83A1-F6EECF244321}">
                <p14:modId xmlns:p14="http://schemas.microsoft.com/office/powerpoint/2010/main" val="3064713020"/>
              </p:ext>
            </p:extLst>
          </p:nvPr>
        </p:nvGraphicFramePr>
        <p:xfrm>
          <a:off x="3932238" y="1211262"/>
          <a:ext cx="8229600" cy="548481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14159">
                      <a:schemeClr val="tx1"/>
                    </a:gs>
                    <a:gs pos="54000">
                      <a:schemeClr val="tx1"/>
                    </a:gs>
                  </a:gsLst>
                  <a:lin ang="5400000" scaled="0"/>
                </a:gradFill>
                <a:latin typeface="+mn-lt"/>
                <a:ea typeface="+mj-ea"/>
                <a:cs typeface="+mj-cs"/>
              </a:rPr>
              <a:t>For content:</a:t>
            </a:r>
            <a:br>
              <a:rPr lang="en-US" sz="2400" dirty="0">
                <a:gradFill>
                  <a:gsLst>
                    <a:gs pos="14159">
                      <a:schemeClr val="tx1"/>
                    </a:gs>
                    <a:gs pos="54000">
                      <a:schemeClr val="tx1"/>
                    </a:gs>
                  </a:gsLst>
                  <a:lin ang="5400000" scaled="0"/>
                </a:gradFill>
                <a:latin typeface="+mn-lt"/>
                <a:ea typeface="+mj-ea"/>
                <a:cs typeface="+mj-cs"/>
              </a:rPr>
            </a:br>
            <a:r>
              <a:rPr lang="en-US" sz="2400" dirty="0">
                <a:gradFill>
                  <a:gsLst>
                    <a:gs pos="14159">
                      <a:schemeClr val="tx1"/>
                    </a:gs>
                    <a:gs pos="54000">
                      <a:schemeClr val="tx1"/>
                    </a:gs>
                  </a:gsLst>
                  <a:lin ang="5400000" scaled="0"/>
                </a:gradFill>
                <a:latin typeface="+mn-lt"/>
                <a:ea typeface="+mj-ea"/>
                <a:cs typeface="+mj-cs"/>
              </a:rPr>
              <a:t>Type is what articulates the message. Text doesn’t need to be bulleted. Text size can reinforce and impact.</a:t>
            </a:r>
          </a:p>
        </p:txBody>
      </p:sp>
    </p:spTree>
    <p:extLst>
      <p:ext uri="{BB962C8B-B14F-4D97-AF65-F5344CB8AC3E}">
        <p14:creationId xmlns:p14="http://schemas.microsoft.com/office/powerpoint/2010/main" val="290436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Charts</a:t>
            </a:r>
          </a:p>
        </p:txBody>
      </p:sp>
      <p:graphicFrame>
        <p:nvGraphicFramePr>
          <p:cNvPr id="5" name="Chart 4"/>
          <p:cNvGraphicFramePr/>
          <p:nvPr>
            <p:extLst>
              <p:ext uri="{D42A27DB-BD31-4B8C-83A1-F6EECF244321}">
                <p14:modId xmlns:p14="http://schemas.microsoft.com/office/powerpoint/2010/main" val="3494684324"/>
              </p:ext>
            </p:extLst>
          </p:nvPr>
        </p:nvGraphicFramePr>
        <p:xfrm>
          <a:off x="3932238" y="1211264"/>
          <a:ext cx="8229600" cy="5484812"/>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99115">
                      <a:schemeClr val="tx1"/>
                    </a:gs>
                    <a:gs pos="68000">
                      <a:schemeClr val="tx1"/>
                    </a:gs>
                  </a:gsLst>
                  <a:lin ang="5400000" scaled="0"/>
                </a:gradFill>
                <a:latin typeface="+mn-lt"/>
                <a:ea typeface="+mj-ea"/>
                <a:cs typeface="+mj-cs"/>
              </a:rPr>
              <a:t>For content:</a:t>
            </a:r>
            <a:br>
              <a:rPr lang="en-US" sz="2400" dirty="0">
                <a:gradFill>
                  <a:gsLst>
                    <a:gs pos="99115">
                      <a:schemeClr val="tx1"/>
                    </a:gs>
                    <a:gs pos="68000">
                      <a:schemeClr val="tx1"/>
                    </a:gs>
                  </a:gsLst>
                  <a:lin ang="5400000" scaled="0"/>
                </a:gradFill>
                <a:latin typeface="+mn-lt"/>
                <a:ea typeface="+mj-ea"/>
                <a:cs typeface="+mj-cs"/>
              </a:rPr>
            </a:br>
            <a:r>
              <a:rPr lang="en-US" sz="2400" dirty="0">
                <a:gradFill>
                  <a:gsLst>
                    <a:gs pos="99115">
                      <a:schemeClr val="tx1"/>
                    </a:gs>
                    <a:gs pos="68000">
                      <a:schemeClr val="tx1"/>
                    </a:gs>
                  </a:gsLst>
                  <a:lin ang="5400000" scaled="0"/>
                </a:gradFill>
                <a:latin typeface="+mn-lt"/>
                <a:ea typeface="+mj-ea"/>
                <a:cs typeface="+mj-cs"/>
              </a:rPr>
              <a:t>Type is what articulates the message. Text doesn’t need to be bulleted. Text size can reinforce and impact.</a:t>
            </a:r>
            <a:br>
              <a:rPr lang="en-US" sz="2400" dirty="0">
                <a:gradFill>
                  <a:gsLst>
                    <a:gs pos="99115">
                      <a:schemeClr val="tx1"/>
                    </a:gs>
                    <a:gs pos="68000">
                      <a:schemeClr val="tx1"/>
                    </a:gs>
                  </a:gsLst>
                  <a:lin ang="5400000" scaled="0"/>
                </a:gradFill>
                <a:latin typeface="+mn-lt"/>
                <a:ea typeface="+mj-ea"/>
                <a:cs typeface="+mj-cs"/>
              </a:rPr>
            </a:br>
            <a:endParaRPr lang="en-US" sz="2400" dirty="0">
              <a:gradFill>
                <a:gsLst>
                  <a:gs pos="99115">
                    <a:schemeClr val="tx1"/>
                  </a:gs>
                  <a:gs pos="68000">
                    <a:schemeClr val="tx1"/>
                  </a:gs>
                </a:gsLst>
                <a:lin ang="5400000" scaled="0"/>
              </a:gradFill>
              <a:latin typeface="+mn-lt"/>
              <a:ea typeface="+mj-ea"/>
              <a:cs typeface="+mj-cs"/>
            </a:endParaRPr>
          </a:p>
        </p:txBody>
      </p:sp>
    </p:spTree>
    <p:extLst>
      <p:ext uri="{BB962C8B-B14F-4D97-AF65-F5344CB8AC3E}">
        <p14:creationId xmlns:p14="http://schemas.microsoft.com/office/powerpoint/2010/main" val="225885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915" y="2626177"/>
            <a:ext cx="3286141" cy="2282663"/>
          </a:xfrm>
          <a:prstGeom prst="rect">
            <a:avLst/>
          </a:prstGeom>
        </p:spPr>
      </p:pic>
      <p:sp>
        <p:nvSpPr>
          <p:cNvPr id="13" name="TextBox 12"/>
          <p:cNvSpPr txBox="1"/>
          <p:nvPr/>
        </p:nvSpPr>
        <p:spPr>
          <a:xfrm>
            <a:off x="103165"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1970</a:t>
            </a:r>
          </a:p>
        </p:txBody>
      </p:sp>
      <p:sp>
        <p:nvSpPr>
          <p:cNvPr id="14" name="TextBox 13"/>
          <p:cNvSpPr txBox="1"/>
          <p:nvPr/>
        </p:nvSpPr>
        <p:spPr>
          <a:xfrm>
            <a:off x="895142"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1980</a:t>
            </a:r>
          </a:p>
        </p:txBody>
      </p:sp>
      <p:sp>
        <p:nvSpPr>
          <p:cNvPr id="15" name="TextBox 14"/>
          <p:cNvSpPr txBox="1"/>
          <p:nvPr/>
        </p:nvSpPr>
        <p:spPr>
          <a:xfrm>
            <a:off x="1687121"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1990</a:t>
            </a:r>
          </a:p>
        </p:txBody>
      </p:sp>
      <p:sp>
        <p:nvSpPr>
          <p:cNvPr id="16" name="TextBox 15"/>
          <p:cNvSpPr txBox="1"/>
          <p:nvPr/>
        </p:nvSpPr>
        <p:spPr>
          <a:xfrm>
            <a:off x="2479099"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2000</a:t>
            </a:r>
          </a:p>
        </p:txBody>
      </p:sp>
      <p:sp>
        <p:nvSpPr>
          <p:cNvPr id="17" name="TextBox 16"/>
          <p:cNvSpPr txBox="1"/>
          <p:nvPr/>
        </p:nvSpPr>
        <p:spPr>
          <a:xfrm>
            <a:off x="3271078"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2010</a:t>
            </a:r>
          </a:p>
        </p:txBody>
      </p:sp>
      <p:sp>
        <p:nvSpPr>
          <p:cNvPr id="18" name="TextBox 17"/>
          <p:cNvSpPr txBox="1"/>
          <p:nvPr/>
        </p:nvSpPr>
        <p:spPr>
          <a:xfrm>
            <a:off x="3532233" y="2760764"/>
            <a:ext cx="808171"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10,000,000,000</a:t>
            </a:r>
          </a:p>
        </p:txBody>
      </p:sp>
      <p:sp>
        <p:nvSpPr>
          <p:cNvPr id="19" name="TextBox 18"/>
          <p:cNvSpPr txBox="1"/>
          <p:nvPr/>
        </p:nvSpPr>
        <p:spPr>
          <a:xfrm>
            <a:off x="3532233" y="3017472"/>
            <a:ext cx="741336"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1,000,000,000</a:t>
            </a:r>
          </a:p>
        </p:txBody>
      </p:sp>
      <p:sp>
        <p:nvSpPr>
          <p:cNvPr id="20" name="TextBox 19"/>
          <p:cNvSpPr txBox="1"/>
          <p:nvPr/>
        </p:nvSpPr>
        <p:spPr>
          <a:xfrm>
            <a:off x="3532233" y="3297597"/>
            <a:ext cx="650173"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a:t>
            </a:r>
          </a:p>
        </p:txBody>
      </p:sp>
      <p:sp>
        <p:nvSpPr>
          <p:cNvPr id="21" name="TextBox 20"/>
          <p:cNvSpPr txBox="1"/>
          <p:nvPr/>
        </p:nvSpPr>
        <p:spPr>
          <a:xfrm>
            <a:off x="3532987" y="3579751"/>
            <a:ext cx="583337"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a:t>
            </a:r>
          </a:p>
        </p:txBody>
      </p:sp>
      <p:sp>
        <p:nvSpPr>
          <p:cNvPr id="22" name="TextBox 21"/>
          <p:cNvSpPr txBox="1"/>
          <p:nvPr/>
        </p:nvSpPr>
        <p:spPr>
          <a:xfrm>
            <a:off x="3532234" y="3860497"/>
            <a:ext cx="516503"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a:t>
            </a:r>
          </a:p>
        </p:txBody>
      </p:sp>
      <p:sp>
        <p:nvSpPr>
          <p:cNvPr id="23" name="TextBox 22"/>
          <p:cNvSpPr txBox="1"/>
          <p:nvPr/>
        </p:nvSpPr>
        <p:spPr>
          <a:xfrm>
            <a:off x="3531562" y="4139717"/>
            <a:ext cx="42533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a:t>
            </a:r>
          </a:p>
        </p:txBody>
      </p:sp>
      <p:sp>
        <p:nvSpPr>
          <p:cNvPr id="24" name="TextBox 23"/>
          <p:cNvSpPr txBox="1"/>
          <p:nvPr/>
        </p:nvSpPr>
        <p:spPr>
          <a:xfrm>
            <a:off x="3531561" y="4416310"/>
            <a:ext cx="358504"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a:t>
            </a:r>
          </a:p>
        </p:txBody>
      </p:sp>
      <p:sp>
        <p:nvSpPr>
          <p:cNvPr id="25" name="TextBox 24"/>
          <p:cNvSpPr txBox="1"/>
          <p:nvPr/>
        </p:nvSpPr>
        <p:spPr>
          <a:xfrm>
            <a:off x="3539127" y="4669533"/>
            <a:ext cx="29166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a:t>
            </a:r>
          </a:p>
        </p:txBody>
      </p:sp>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7516" y="3070541"/>
            <a:ext cx="3235300" cy="1793027"/>
          </a:xfrm>
          <a:prstGeom prst="rect">
            <a:avLst/>
          </a:prstGeom>
        </p:spPr>
      </p:pic>
      <p:sp>
        <p:nvSpPr>
          <p:cNvPr id="28" name="TextBox 27"/>
          <p:cNvSpPr txBox="1"/>
          <p:nvPr/>
        </p:nvSpPr>
        <p:spPr>
          <a:xfrm>
            <a:off x="3559206" y="2487876"/>
            <a:ext cx="627284"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b="1" spc="-39" dirty="0">
                <a:solidFill>
                  <a:srgbClr val="404040">
                    <a:lumMod val="50000"/>
                  </a:srgbClr>
                </a:solidFill>
                <a:latin typeface="Segoe UI"/>
                <a:ea typeface="Segoe UI" pitchFamily="34" charset="0"/>
                <a:cs typeface="Segoe UI" pitchFamily="34" charset="0"/>
              </a:rPr>
              <a:t>Transistors</a:t>
            </a:r>
          </a:p>
        </p:txBody>
      </p:sp>
      <p:sp>
        <p:nvSpPr>
          <p:cNvPr id="29" name="TextBox 28"/>
          <p:cNvSpPr txBox="1"/>
          <p:nvPr/>
        </p:nvSpPr>
        <p:spPr>
          <a:xfrm>
            <a:off x="1028223" y="1821463"/>
            <a:ext cx="2024649"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Moore’s Law</a:t>
            </a:r>
          </a:p>
        </p:txBody>
      </p:sp>
      <p:sp>
        <p:nvSpPr>
          <p:cNvPr id="317" name="TextBox 316"/>
          <p:cNvSpPr txBox="1"/>
          <p:nvPr/>
        </p:nvSpPr>
        <p:spPr>
          <a:xfrm>
            <a:off x="5740627" y="1821454"/>
            <a:ext cx="1783065"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Metcalf‘s Law</a:t>
            </a:r>
          </a:p>
        </p:txBody>
      </p:sp>
      <p:pic>
        <p:nvPicPr>
          <p:cNvPr id="604" name="Picture 603"/>
          <p:cNvPicPr>
            <a:picLocks noChangeAspect="1"/>
          </p:cNvPicPr>
          <p:nvPr/>
        </p:nvPicPr>
        <p:blipFill>
          <a:blip r:embed="rId5"/>
          <a:stretch>
            <a:fillRect/>
          </a:stretch>
        </p:blipFill>
        <p:spPr>
          <a:xfrm>
            <a:off x="4804733" y="2824929"/>
            <a:ext cx="3984388" cy="1973624"/>
          </a:xfrm>
          <a:prstGeom prst="rect">
            <a:avLst/>
          </a:prstGeom>
        </p:spPr>
      </p:pic>
      <p:pic>
        <p:nvPicPr>
          <p:cNvPr id="603" name="Picture 602"/>
          <p:cNvPicPr>
            <a:picLocks noChangeAspect="1"/>
          </p:cNvPicPr>
          <p:nvPr/>
        </p:nvPicPr>
        <p:blipFill>
          <a:blip r:embed="rId6"/>
          <a:stretch>
            <a:fillRect/>
          </a:stretch>
        </p:blipFill>
        <p:spPr>
          <a:xfrm>
            <a:off x="4660568" y="2722615"/>
            <a:ext cx="4230748" cy="2232174"/>
          </a:xfrm>
          <a:prstGeom prst="rect">
            <a:avLst/>
          </a:prstGeom>
        </p:spPr>
      </p:pic>
      <p:sp>
        <p:nvSpPr>
          <p:cNvPr id="2" name="Title 1"/>
          <p:cNvSpPr>
            <a:spLocks noGrp="1"/>
          </p:cNvSpPr>
          <p:nvPr>
            <p:ph type="title"/>
          </p:nvPr>
        </p:nvSpPr>
        <p:spPr>
          <a:xfrm>
            <a:off x="276325" y="296185"/>
            <a:ext cx="11886192" cy="565010"/>
          </a:xfrm>
        </p:spPr>
        <p:txBody>
          <a:bodyPr/>
          <a:lstStyle/>
          <a:p>
            <a:r>
              <a:rPr lang="en-US" dirty="0"/>
              <a:t>Disruptive Forces Enabling IoT</a:t>
            </a:r>
          </a:p>
        </p:txBody>
      </p:sp>
      <p:sp>
        <p:nvSpPr>
          <p:cNvPr id="26" name="TextBox 25"/>
          <p:cNvSpPr txBox="1"/>
          <p:nvPr/>
        </p:nvSpPr>
        <p:spPr>
          <a:xfrm>
            <a:off x="895144" y="5828882"/>
            <a:ext cx="11113473" cy="753369"/>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spc="-39" dirty="0">
                <a:solidFill>
                  <a:srgbClr val="404040">
                    <a:lumMod val="50000"/>
                  </a:srgbClr>
                </a:solidFill>
                <a:latin typeface="Segoe Light" panose="020B0302040504020203" pitchFamily="34" charset="0"/>
                <a:ea typeface="Segoe UI" pitchFamily="34" charset="0"/>
                <a:cs typeface="Segoe UI" pitchFamily="34" charset="0"/>
              </a:rPr>
              <a:t>And more importantly: </a:t>
            </a:r>
          </a:p>
          <a:p>
            <a:pPr defTabSz="932205">
              <a:defRPr/>
            </a:pPr>
            <a:r>
              <a:rPr lang="en-US" sz="2400" spc="-39" dirty="0">
                <a:solidFill>
                  <a:srgbClr val="404040">
                    <a:lumMod val="50000"/>
                  </a:srgbClr>
                </a:solidFill>
                <a:latin typeface="Segoe Light" panose="020B0302040504020203" pitchFamily="34" charset="0"/>
                <a:ea typeface="Segoe UI" pitchFamily="34" charset="0"/>
                <a:cs typeface="Segoe UI" pitchFamily="34" charset="0"/>
              </a:rPr>
              <a:t>what can you do by combining and analyzing signals from all of these IoT devices?</a:t>
            </a:r>
          </a:p>
        </p:txBody>
      </p:sp>
      <p:sp>
        <p:nvSpPr>
          <p:cNvPr id="30" name="TextBox 29"/>
          <p:cNvSpPr txBox="1"/>
          <p:nvPr/>
        </p:nvSpPr>
        <p:spPr>
          <a:xfrm>
            <a:off x="9723271" y="1821447"/>
            <a:ext cx="1869142"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Koomey’s Law</a:t>
            </a:r>
          </a:p>
        </p:txBody>
      </p:sp>
      <p:pic>
        <p:nvPicPr>
          <p:cNvPr id="4" name="Picture 3"/>
          <p:cNvPicPr>
            <a:picLocks noChangeAspect="1"/>
          </p:cNvPicPr>
          <p:nvPr/>
        </p:nvPicPr>
        <p:blipFill>
          <a:blip r:embed="rId7"/>
          <a:stretch>
            <a:fillRect/>
          </a:stretch>
        </p:blipFill>
        <p:spPr>
          <a:xfrm>
            <a:off x="9723271" y="2635942"/>
            <a:ext cx="1855229" cy="2272898"/>
          </a:xfrm>
          <a:prstGeom prst="rect">
            <a:avLst/>
          </a:prstGeom>
        </p:spPr>
      </p:pic>
      <p:sp>
        <p:nvSpPr>
          <p:cNvPr id="41" name="TextBox 40"/>
          <p:cNvSpPr txBox="1"/>
          <p:nvPr/>
        </p:nvSpPr>
        <p:spPr>
          <a:xfrm>
            <a:off x="11669016" y="2837644"/>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1.E+14</a:t>
            </a:r>
          </a:p>
        </p:txBody>
      </p:sp>
      <p:sp>
        <p:nvSpPr>
          <p:cNvPr id="42" name="TextBox 41"/>
          <p:cNvSpPr txBox="1"/>
          <p:nvPr/>
        </p:nvSpPr>
        <p:spPr>
          <a:xfrm>
            <a:off x="11669016" y="3094351"/>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1.E+12</a:t>
            </a:r>
          </a:p>
        </p:txBody>
      </p:sp>
      <p:sp>
        <p:nvSpPr>
          <p:cNvPr id="43" name="TextBox 42"/>
          <p:cNvSpPr txBox="1"/>
          <p:nvPr/>
        </p:nvSpPr>
        <p:spPr>
          <a:xfrm>
            <a:off x="11669016" y="3374477"/>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1.E+10</a:t>
            </a:r>
          </a:p>
        </p:txBody>
      </p:sp>
      <p:sp>
        <p:nvSpPr>
          <p:cNvPr id="44" name="TextBox 43"/>
          <p:cNvSpPr txBox="1"/>
          <p:nvPr/>
        </p:nvSpPr>
        <p:spPr>
          <a:xfrm>
            <a:off x="11669768" y="3656632"/>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1.E+08</a:t>
            </a:r>
          </a:p>
        </p:txBody>
      </p:sp>
      <p:sp>
        <p:nvSpPr>
          <p:cNvPr id="45" name="TextBox 44"/>
          <p:cNvSpPr txBox="1"/>
          <p:nvPr/>
        </p:nvSpPr>
        <p:spPr>
          <a:xfrm>
            <a:off x="11669016" y="3937377"/>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1.E+06</a:t>
            </a:r>
          </a:p>
        </p:txBody>
      </p:sp>
      <p:sp>
        <p:nvSpPr>
          <p:cNvPr id="46" name="TextBox 45"/>
          <p:cNvSpPr txBox="1"/>
          <p:nvPr/>
        </p:nvSpPr>
        <p:spPr>
          <a:xfrm>
            <a:off x="11668344" y="4216595"/>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1.E+04</a:t>
            </a:r>
          </a:p>
        </p:txBody>
      </p:sp>
      <p:sp>
        <p:nvSpPr>
          <p:cNvPr id="47" name="TextBox 46"/>
          <p:cNvSpPr txBox="1"/>
          <p:nvPr/>
        </p:nvSpPr>
        <p:spPr>
          <a:xfrm>
            <a:off x="11668344" y="4493189"/>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1.E+02</a:t>
            </a:r>
          </a:p>
        </p:txBody>
      </p:sp>
      <p:sp>
        <p:nvSpPr>
          <p:cNvPr id="48" name="TextBox 47"/>
          <p:cNvSpPr txBox="1"/>
          <p:nvPr/>
        </p:nvSpPr>
        <p:spPr>
          <a:xfrm>
            <a:off x="11675909" y="4746413"/>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1.E+00</a:t>
            </a:r>
          </a:p>
        </p:txBody>
      </p:sp>
      <p:sp>
        <p:nvSpPr>
          <p:cNvPr id="49" name="TextBox 48"/>
          <p:cNvSpPr txBox="1"/>
          <p:nvPr/>
        </p:nvSpPr>
        <p:spPr>
          <a:xfrm>
            <a:off x="11643249" y="2414723"/>
            <a:ext cx="857415" cy="320182"/>
          </a:xfrm>
          <a:prstGeom prst="rect">
            <a:avLst/>
          </a:prstGeom>
          <a:noFill/>
          <a:ln>
            <a:noFill/>
            <a:headEnd type="none" w="med" len="med"/>
            <a:tailEnd type="none" w="med" len="med"/>
          </a:ln>
        </p:spPr>
        <p:txBody>
          <a:bodyPr wrap="none" lIns="0" tIns="0" rIns="0" bIns="0" rtlCol="0">
            <a:spAutoFit/>
          </a:bodyPr>
          <a:lstStyle/>
          <a:p>
            <a:pPr defTabSz="932205">
              <a:defRPr/>
            </a:pPr>
            <a:r>
              <a:rPr lang="en-US" sz="1020" b="1" spc="-39" dirty="0">
                <a:solidFill>
                  <a:srgbClr val="404040">
                    <a:lumMod val="50000"/>
                  </a:srgbClr>
                </a:solidFill>
                <a:latin typeface="Segoe UI"/>
                <a:ea typeface="Segoe UI" pitchFamily="34" charset="0"/>
                <a:cs typeface="Segoe UI" pitchFamily="34" charset="0"/>
              </a:rPr>
              <a:t>Computations </a:t>
            </a:r>
          </a:p>
          <a:p>
            <a:pPr defTabSz="932205">
              <a:defRPr/>
            </a:pPr>
            <a:r>
              <a:rPr lang="en-US" sz="1020" b="1" spc="-39" dirty="0">
                <a:solidFill>
                  <a:srgbClr val="404040">
                    <a:lumMod val="50000"/>
                  </a:srgbClr>
                </a:solidFill>
                <a:latin typeface="Segoe UI"/>
                <a:ea typeface="Segoe UI" pitchFamily="34" charset="0"/>
                <a:cs typeface="Segoe UI" pitchFamily="34" charset="0"/>
              </a:rPr>
              <a:t>per KWh</a:t>
            </a:r>
          </a:p>
        </p:txBody>
      </p:sp>
      <p:sp>
        <p:nvSpPr>
          <p:cNvPr id="50" name="TextBox 49"/>
          <p:cNvSpPr txBox="1"/>
          <p:nvPr/>
        </p:nvSpPr>
        <p:spPr>
          <a:xfrm>
            <a:off x="9723270"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1940</a:t>
            </a:r>
          </a:p>
        </p:txBody>
      </p:sp>
      <p:sp>
        <p:nvSpPr>
          <p:cNvPr id="51" name="TextBox 50"/>
          <p:cNvSpPr txBox="1"/>
          <p:nvPr/>
        </p:nvSpPr>
        <p:spPr>
          <a:xfrm>
            <a:off x="11293822" y="4957234"/>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2010</a:t>
            </a:r>
          </a:p>
        </p:txBody>
      </p:sp>
      <p:sp>
        <p:nvSpPr>
          <p:cNvPr id="52" name="TextBox 51"/>
          <p:cNvSpPr txBox="1"/>
          <p:nvPr/>
        </p:nvSpPr>
        <p:spPr>
          <a:xfrm>
            <a:off x="10508546" y="4960343"/>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1975</a:t>
            </a:r>
          </a:p>
        </p:txBody>
      </p:sp>
      <p:pic>
        <p:nvPicPr>
          <p:cNvPr id="53" name="Picture 5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23270" y="2743133"/>
            <a:ext cx="1804630" cy="2055419"/>
          </a:xfrm>
          <a:prstGeom prst="rect">
            <a:avLst/>
          </a:prstGeom>
        </p:spPr>
      </p:pic>
    </p:spTree>
    <p:extLst>
      <p:ext uri="{BB962C8B-B14F-4D97-AF65-F5344CB8AC3E}">
        <p14:creationId xmlns:p14="http://schemas.microsoft.com/office/powerpoint/2010/main" val="347840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1500"/>
                                        <p:tgtEl>
                                          <p:spTgt spid="27"/>
                                        </p:tgtEl>
                                      </p:cBhvr>
                                    </p:animEffect>
                                  </p:childTnLst>
                                </p:cTn>
                              </p:par>
                              <p:par>
                                <p:cTn id="8" presetID="14" presetClass="entr" presetSubtype="10" fill="hold" nodeType="withEffect">
                                  <p:stCondLst>
                                    <p:cond delay="0"/>
                                  </p:stCondLst>
                                  <p:childTnLst>
                                    <p:set>
                                      <p:cBhvr>
                                        <p:cTn id="9" dur="1" fill="hold">
                                          <p:stCondLst>
                                            <p:cond delay="0"/>
                                          </p:stCondLst>
                                        </p:cTn>
                                        <p:tgtEl>
                                          <p:spTgt spid="604"/>
                                        </p:tgtEl>
                                        <p:attrNameLst>
                                          <p:attrName>style.visibility</p:attrName>
                                        </p:attrNameLst>
                                      </p:cBhvr>
                                      <p:to>
                                        <p:strVal val="visible"/>
                                      </p:to>
                                    </p:set>
                                    <p:animEffect transition="in" filter="randombar(horizontal)">
                                      <p:cBhvr>
                                        <p:cTn id="10" dur="1500"/>
                                        <p:tgtEl>
                                          <p:spTgt spid="604"/>
                                        </p:tgtEl>
                                      </p:cBhvr>
                                    </p:animEffect>
                                  </p:childTnLst>
                                </p:cTn>
                              </p:par>
                              <p:par>
                                <p:cTn id="11" presetID="22" presetClass="entr" presetSubtype="4"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down)">
                                      <p:cBhvr>
                                        <p:cTn id="13" dur="1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Table</a:t>
            </a:r>
          </a:p>
        </p:txBody>
      </p:sp>
      <p:graphicFrame>
        <p:nvGraphicFramePr>
          <p:cNvPr id="6" name="Table 5"/>
          <p:cNvGraphicFramePr>
            <a:graphicFrameLocks noGrp="1"/>
          </p:cNvGraphicFramePr>
          <p:nvPr>
            <p:extLst>
              <p:ext uri="{D42A27DB-BD31-4B8C-83A1-F6EECF244321}">
                <p14:modId xmlns:p14="http://schemas.microsoft.com/office/powerpoint/2010/main" val="636126012"/>
              </p:ext>
            </p:extLst>
          </p:nvPr>
        </p:nvGraphicFramePr>
        <p:xfrm>
          <a:off x="3932239" y="1211263"/>
          <a:ext cx="8231724" cy="5484808"/>
        </p:xfrm>
        <a:graphic>
          <a:graphicData uri="http://schemas.openxmlformats.org/drawingml/2006/table">
            <a:tbl>
              <a:tblPr firstRow="1" bandRow="1">
                <a:tableStyleId>{793D81CF-94F2-401A-BA57-92F5A7B2D0C5}</a:tableStyleId>
              </a:tblPr>
              <a:tblGrid>
                <a:gridCol w="1646344">
                  <a:extLst>
                    <a:ext uri="{9D8B030D-6E8A-4147-A177-3AD203B41FA5}">
                      <a16:colId xmlns:a16="http://schemas.microsoft.com/office/drawing/2014/main" val="20000"/>
                    </a:ext>
                  </a:extLst>
                </a:gridCol>
                <a:gridCol w="1642018">
                  <a:extLst>
                    <a:ext uri="{9D8B030D-6E8A-4147-A177-3AD203B41FA5}">
                      <a16:colId xmlns:a16="http://schemas.microsoft.com/office/drawing/2014/main" val="20001"/>
                    </a:ext>
                  </a:extLst>
                </a:gridCol>
                <a:gridCol w="1650674">
                  <a:extLst>
                    <a:ext uri="{9D8B030D-6E8A-4147-A177-3AD203B41FA5}">
                      <a16:colId xmlns:a16="http://schemas.microsoft.com/office/drawing/2014/main" val="20002"/>
                    </a:ext>
                  </a:extLst>
                </a:gridCol>
                <a:gridCol w="1660197">
                  <a:extLst>
                    <a:ext uri="{9D8B030D-6E8A-4147-A177-3AD203B41FA5}">
                      <a16:colId xmlns:a16="http://schemas.microsoft.com/office/drawing/2014/main" val="20003"/>
                    </a:ext>
                  </a:extLst>
                </a:gridCol>
                <a:gridCol w="1632491">
                  <a:extLst>
                    <a:ext uri="{9D8B030D-6E8A-4147-A177-3AD203B41FA5}">
                      <a16:colId xmlns:a16="http://schemas.microsoft.com/office/drawing/2014/main" val="20004"/>
                    </a:ext>
                  </a:extLst>
                </a:gridCol>
              </a:tblGrid>
              <a:tr h="927344">
                <a:tc>
                  <a:txBody>
                    <a:bodyPr/>
                    <a:lstStyle/>
                    <a:p>
                      <a:r>
                        <a:rPr lang="en-US" sz="1600" dirty="0">
                          <a:gradFill>
                            <a:gsLst>
                              <a:gs pos="21239">
                                <a:srgbClr val="000000"/>
                              </a:gs>
                              <a:gs pos="30000">
                                <a:srgbClr val="000000"/>
                              </a:gs>
                            </a:gsLst>
                            <a:lin ang="5400000" scaled="0"/>
                          </a:gradFill>
                          <a:latin typeface="+mn-lt"/>
                        </a:rPr>
                        <a:t>Column 1</a:t>
                      </a:r>
                      <a:endParaRPr lang="en-US" sz="1600" b="0" dirty="0">
                        <a:gradFill>
                          <a:gsLst>
                            <a:gs pos="21239">
                              <a:srgbClr val="000000"/>
                            </a:gs>
                            <a:gs pos="30000">
                              <a:srgbClr val="000000"/>
                            </a:gs>
                          </a:gsLst>
                          <a:lin ang="5400000" scaled="0"/>
                        </a:gradFill>
                        <a:latin typeface="+mn-lt"/>
                      </a:endParaRPr>
                    </a:p>
                  </a:txBody>
                  <a:tcPr marT="0" marB="0" anchor="ctr">
                    <a:lnL w="12700" cmpd="sng">
                      <a:noFill/>
                    </a:lnL>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21239">
                                <a:srgbClr val="000000"/>
                              </a:gs>
                              <a:gs pos="30000">
                                <a:srgbClr val="000000"/>
                              </a:gs>
                            </a:gsLst>
                            <a:lin ang="5400000" scaled="0"/>
                          </a:gradFill>
                          <a:latin typeface="+mn-lt"/>
                        </a:rPr>
                        <a:t>Column 2</a:t>
                      </a:r>
                      <a:endParaRPr lang="en-US" sz="1600" b="0" dirty="0">
                        <a:gradFill>
                          <a:gsLst>
                            <a:gs pos="21239">
                              <a:srgbClr val="000000"/>
                            </a:gs>
                            <a:gs pos="30000">
                              <a:srgbClr val="000000"/>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21239">
                                <a:srgbClr val="000000"/>
                              </a:gs>
                              <a:gs pos="30000">
                                <a:srgbClr val="000000"/>
                              </a:gs>
                            </a:gsLst>
                            <a:lin ang="5400000" scaled="0"/>
                          </a:gradFill>
                          <a:latin typeface="+mn-lt"/>
                        </a:rPr>
                        <a:t>Column 3</a:t>
                      </a:r>
                      <a:endParaRPr lang="en-US" sz="1600" b="0" dirty="0">
                        <a:gradFill>
                          <a:gsLst>
                            <a:gs pos="21239">
                              <a:srgbClr val="000000"/>
                            </a:gs>
                            <a:gs pos="30000">
                              <a:srgbClr val="000000"/>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21239">
                                <a:srgbClr val="000000"/>
                              </a:gs>
                              <a:gs pos="30000">
                                <a:srgbClr val="000000"/>
                              </a:gs>
                            </a:gsLst>
                            <a:lin ang="5400000" scaled="0"/>
                          </a:gradFill>
                          <a:latin typeface="+mn-lt"/>
                        </a:rPr>
                        <a:t>Column 4</a:t>
                      </a:r>
                      <a:endParaRPr lang="en-US" sz="1600" b="0" dirty="0">
                        <a:gradFill>
                          <a:gsLst>
                            <a:gs pos="21239">
                              <a:srgbClr val="000000"/>
                            </a:gs>
                            <a:gs pos="30000">
                              <a:srgbClr val="000000"/>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21239">
                                <a:srgbClr val="000000"/>
                              </a:gs>
                              <a:gs pos="30000">
                                <a:srgbClr val="000000"/>
                              </a:gs>
                            </a:gsLst>
                            <a:lin ang="5400000" scaled="0"/>
                          </a:gradFill>
                          <a:latin typeface="+mn-lt"/>
                        </a:rPr>
                        <a:t>Column 5</a:t>
                      </a:r>
                      <a:endParaRPr lang="en-US" sz="1600" b="0" dirty="0">
                        <a:gradFill>
                          <a:gsLst>
                            <a:gs pos="21239">
                              <a:srgbClr val="000000"/>
                            </a:gs>
                            <a:gs pos="30000">
                              <a:srgbClr val="000000"/>
                            </a:gs>
                          </a:gsLst>
                          <a:lin ang="5400000" scaled="0"/>
                        </a:gradFill>
                        <a:latin typeface="+mn-lt"/>
                      </a:endParaRPr>
                    </a:p>
                  </a:txBody>
                  <a:tcPr marT="0" marB="0" anchor="ctr">
                    <a:lnR w="12700" cmpd="sng">
                      <a:noFill/>
                    </a:ln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1"/>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2"/>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3"/>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4"/>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5"/>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6"/>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7"/>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alpha val="10000"/>
                      </a:schemeClr>
                    </a:solidFill>
                  </a:tcPr>
                </a:tc>
                <a:extLst>
                  <a:ext uri="{0D108BD9-81ED-4DB2-BD59-A6C34878D82A}">
                    <a16:rowId xmlns:a16="http://schemas.microsoft.com/office/drawing/2014/main" val="10008"/>
                  </a:ext>
                </a:extLst>
              </a:tr>
            </a:tbl>
          </a:graphicData>
        </a:graphic>
      </p:graphicFrame>
      <p:sp>
        <p:nvSpPr>
          <p:cNvPr id="7"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87611">
                      <a:schemeClr val="tx1"/>
                    </a:gs>
                    <a:gs pos="58000">
                      <a:schemeClr val="tx1"/>
                    </a:gs>
                  </a:gsLst>
                  <a:lin ang="5400000" scaled="0"/>
                </a:gradFill>
                <a:latin typeface="+mn-lt"/>
                <a:ea typeface="+mj-ea"/>
                <a:cs typeface="+mj-cs"/>
              </a:rPr>
              <a:t>This is a content box, always </a:t>
            </a:r>
            <a:br>
              <a:rPr lang="en-US" sz="2400" dirty="0">
                <a:gradFill>
                  <a:gsLst>
                    <a:gs pos="87611">
                      <a:schemeClr val="tx1"/>
                    </a:gs>
                    <a:gs pos="58000">
                      <a:schemeClr val="tx1"/>
                    </a:gs>
                  </a:gsLst>
                  <a:lin ang="5400000" scaled="0"/>
                </a:gradFill>
                <a:latin typeface="+mn-lt"/>
                <a:ea typeface="+mj-ea"/>
                <a:cs typeface="+mj-cs"/>
              </a:rPr>
            </a:br>
            <a:r>
              <a:rPr lang="en-US" sz="2400" dirty="0">
                <a:gradFill>
                  <a:gsLst>
                    <a:gs pos="87611">
                      <a:schemeClr val="tx1"/>
                    </a:gs>
                    <a:gs pos="58000">
                      <a:schemeClr val="tx1"/>
                    </a:gs>
                  </a:gsLst>
                  <a:lin ang="5400000" scaled="0"/>
                </a:gradFill>
                <a:latin typeface="+mn-lt"/>
                <a:ea typeface="+mj-ea"/>
                <a:cs typeface="+mj-cs"/>
              </a:rPr>
              <a:t>24pts and sentence case.</a:t>
            </a:r>
          </a:p>
        </p:txBody>
      </p:sp>
    </p:spTree>
    <p:extLst>
      <p:ext uri="{BB962C8B-B14F-4D97-AF65-F5344CB8AC3E}">
        <p14:creationId xmlns:p14="http://schemas.microsoft.com/office/powerpoint/2010/main" val="165996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normAutofit/>
          </a:bodyPr>
          <a:lstStyle/>
          <a:p>
            <a:r>
              <a:rPr lang="en-US" dirty="0"/>
              <a:t>Diagram with text</a:t>
            </a:r>
          </a:p>
        </p:txBody>
      </p:sp>
      <p:grpSp>
        <p:nvGrpSpPr>
          <p:cNvPr id="4" name="Group 3"/>
          <p:cNvGrpSpPr/>
          <p:nvPr/>
        </p:nvGrpSpPr>
        <p:grpSpPr>
          <a:xfrm>
            <a:off x="4023700" y="2217116"/>
            <a:ext cx="8046633" cy="4232556"/>
            <a:chOff x="914161" y="1414120"/>
            <a:chExt cx="10481380" cy="3271088"/>
          </a:xfrm>
          <a:effectLst/>
        </p:grpSpPr>
        <p:sp>
          <p:nvSpPr>
            <p:cNvPr id="5" name="Rectangle 4"/>
            <p:cNvSpPr/>
            <p:nvPr/>
          </p:nvSpPr>
          <p:spPr>
            <a:xfrm>
              <a:off x="914164" y="2951289"/>
              <a:ext cx="10462073" cy="1733919"/>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21725" tIns="60862" rIns="121725" bIns="60862" rtlCol="0" anchor="b"/>
            <a:lstStyle/>
            <a:p>
              <a:r>
                <a:rPr lang="en-US" sz="1100" dirty="0">
                  <a:gradFill>
                    <a:gsLst>
                      <a:gs pos="0">
                        <a:schemeClr val="tx1"/>
                      </a:gs>
                      <a:gs pos="100000">
                        <a:schemeClr val="tx1"/>
                      </a:gs>
                    </a:gsLst>
                    <a:lin ang="5400000" scaled="0"/>
                  </a:gradFill>
                </a:rPr>
                <a:t>Media Foundation</a:t>
              </a:r>
            </a:p>
          </p:txBody>
        </p:sp>
        <p:sp>
          <p:nvSpPr>
            <p:cNvPr id="6" name="Rectangle 5"/>
            <p:cNvSpPr/>
            <p:nvPr/>
          </p:nvSpPr>
          <p:spPr>
            <a:xfrm>
              <a:off x="914161" y="2421793"/>
              <a:ext cx="2437763" cy="476070"/>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Playback/Preview</a:t>
              </a:r>
            </a:p>
            <a:p>
              <a:r>
                <a:rPr lang="en-US" sz="1100" dirty="0">
                  <a:gradFill>
                    <a:gsLst>
                      <a:gs pos="0">
                        <a:srgbClr val="FFFFFF"/>
                      </a:gs>
                      <a:gs pos="100000">
                        <a:srgbClr val="FFFFFF"/>
                      </a:gs>
                    </a:gsLst>
                    <a:lin ang="5400000" scaled="0"/>
                  </a:gradFill>
                </a:rPr>
                <a:t>(Media Engine)</a:t>
              </a:r>
            </a:p>
          </p:txBody>
        </p:sp>
        <p:sp>
          <p:nvSpPr>
            <p:cNvPr id="7" name="Rectangle 6"/>
            <p:cNvSpPr/>
            <p:nvPr/>
          </p:nvSpPr>
          <p:spPr>
            <a:xfrm>
              <a:off x="914164" y="1414120"/>
              <a:ext cx="10462073" cy="432790"/>
            </a:xfrm>
            <a:prstGeom prst="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lIns="121725" tIns="60862" rIns="121725" bIns="60862" rtlCol="0" anchor="ctr"/>
            <a:lstStyle/>
            <a:p>
              <a:pPr algn="ctr"/>
              <a:r>
                <a:rPr lang="en-US" sz="1100" dirty="0">
                  <a:gradFill>
                    <a:gsLst>
                      <a:gs pos="43363">
                        <a:srgbClr val="505050"/>
                      </a:gs>
                      <a:gs pos="71000">
                        <a:srgbClr val="505050"/>
                      </a:gs>
                    </a:gsLst>
                    <a:lin ang="5400000" scaled="0"/>
                  </a:gradFill>
                </a:rPr>
                <a:t>Windows Style App</a:t>
              </a:r>
            </a:p>
          </p:txBody>
        </p:sp>
        <p:sp>
          <p:nvSpPr>
            <p:cNvPr id="8" name="Rectangle 7"/>
            <p:cNvSpPr/>
            <p:nvPr/>
          </p:nvSpPr>
          <p:spPr>
            <a:xfrm>
              <a:off x="3453499" y="2421793"/>
              <a:ext cx="2563543" cy="476070"/>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Capture</a:t>
              </a:r>
            </a:p>
            <a:p>
              <a:r>
                <a:rPr lang="en-US" sz="1100" dirty="0">
                  <a:gradFill>
                    <a:gsLst>
                      <a:gs pos="0">
                        <a:srgbClr val="FFFFFF"/>
                      </a:gs>
                      <a:gs pos="100000">
                        <a:srgbClr val="FFFFFF"/>
                      </a:gs>
                    </a:gsLst>
                    <a:lin ang="5400000" scaled="0"/>
                  </a:gradFill>
                </a:rPr>
                <a:t>(Capture Engine)</a:t>
              </a:r>
            </a:p>
          </p:txBody>
        </p:sp>
        <p:sp>
          <p:nvSpPr>
            <p:cNvPr id="9" name="Rectangle 8"/>
            <p:cNvSpPr/>
            <p:nvPr/>
          </p:nvSpPr>
          <p:spPr>
            <a:xfrm>
              <a:off x="8612710" y="2421793"/>
              <a:ext cx="2763528" cy="476070"/>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Streaming</a:t>
              </a:r>
            </a:p>
            <a:p>
              <a:r>
                <a:rPr lang="en-US" sz="1100" dirty="0">
                  <a:gradFill>
                    <a:gsLst>
                      <a:gs pos="0">
                        <a:srgbClr val="FFFFFF"/>
                      </a:gs>
                      <a:gs pos="100000">
                        <a:srgbClr val="FFFFFF"/>
                      </a:gs>
                    </a:gsLst>
                    <a:lin ang="5400000" scaled="0"/>
                  </a:gradFill>
                </a:rPr>
                <a:t>(Sharing Engine)</a:t>
              </a:r>
            </a:p>
          </p:txBody>
        </p:sp>
        <p:sp>
          <p:nvSpPr>
            <p:cNvPr id="10" name="Rectangle 9"/>
            <p:cNvSpPr/>
            <p:nvPr/>
          </p:nvSpPr>
          <p:spPr>
            <a:xfrm>
              <a:off x="6097098" y="2421793"/>
              <a:ext cx="2435555" cy="474422"/>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Transcode</a:t>
              </a:r>
            </a:p>
            <a:p>
              <a:endParaRPr lang="en-US" sz="1100" dirty="0">
                <a:gradFill>
                  <a:gsLst>
                    <a:gs pos="0">
                      <a:srgbClr val="FFFFFF"/>
                    </a:gs>
                    <a:gs pos="100000">
                      <a:srgbClr val="FFFFFF"/>
                    </a:gs>
                  </a:gsLst>
                  <a:lin ang="5400000" scaled="0"/>
                </a:gradFill>
              </a:endParaRPr>
            </a:p>
          </p:txBody>
        </p:sp>
        <p:sp>
          <p:nvSpPr>
            <p:cNvPr id="11" name="Rectangle 10"/>
            <p:cNvSpPr/>
            <p:nvPr/>
          </p:nvSpPr>
          <p:spPr>
            <a:xfrm>
              <a:off x="1828323" y="3085006"/>
              <a:ext cx="1523603"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Audio/Video</a:t>
              </a:r>
            </a:p>
            <a:p>
              <a:r>
                <a:rPr lang="en-US" sz="1050" dirty="0">
                  <a:gradFill>
                    <a:gsLst>
                      <a:gs pos="5310">
                        <a:srgbClr val="000000"/>
                      </a:gs>
                      <a:gs pos="18584">
                        <a:srgbClr val="000000"/>
                      </a:gs>
                    </a:gsLst>
                    <a:lin ang="5400000" scaled="0"/>
                  </a:gradFill>
                </a:rPr>
                <a:t>Source</a:t>
              </a:r>
            </a:p>
          </p:txBody>
        </p:sp>
        <p:sp>
          <p:nvSpPr>
            <p:cNvPr id="12" name="Rectangle 11"/>
            <p:cNvSpPr/>
            <p:nvPr/>
          </p:nvSpPr>
          <p:spPr>
            <a:xfrm>
              <a:off x="3453499" y="3085006"/>
              <a:ext cx="1320456"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Video</a:t>
              </a:r>
            </a:p>
            <a:p>
              <a:r>
                <a:rPr lang="en-US" sz="1050" dirty="0">
                  <a:gradFill>
                    <a:gsLst>
                      <a:gs pos="5310">
                        <a:srgbClr val="000000"/>
                      </a:gs>
                      <a:gs pos="18584">
                        <a:srgbClr val="000000"/>
                      </a:gs>
                    </a:gsLst>
                    <a:lin ang="5400000" scaled="0"/>
                  </a:gradFill>
                </a:rPr>
                <a:t>Decoder</a:t>
              </a:r>
            </a:p>
          </p:txBody>
        </p:sp>
        <p:sp>
          <p:nvSpPr>
            <p:cNvPr id="13" name="Rectangle 12"/>
            <p:cNvSpPr/>
            <p:nvPr/>
          </p:nvSpPr>
          <p:spPr>
            <a:xfrm>
              <a:off x="4860953" y="3085006"/>
              <a:ext cx="1131886"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Video</a:t>
              </a:r>
            </a:p>
            <a:p>
              <a:r>
                <a:rPr lang="en-US" sz="1050" dirty="0">
                  <a:gradFill>
                    <a:gsLst>
                      <a:gs pos="5310">
                        <a:srgbClr val="000000"/>
                      </a:gs>
                      <a:gs pos="18584">
                        <a:srgbClr val="000000"/>
                      </a:gs>
                    </a:gsLst>
                    <a:lin ang="5400000" scaled="0"/>
                  </a:gradFill>
                </a:rPr>
                <a:t>Effect 1</a:t>
              </a:r>
            </a:p>
          </p:txBody>
        </p:sp>
        <p:sp>
          <p:nvSpPr>
            <p:cNvPr id="14" name="Rectangle 13"/>
            <p:cNvSpPr/>
            <p:nvPr/>
          </p:nvSpPr>
          <p:spPr>
            <a:xfrm>
              <a:off x="7313295" y="3085006"/>
              <a:ext cx="1219358"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Video</a:t>
              </a:r>
            </a:p>
            <a:p>
              <a:r>
                <a:rPr lang="en-US" sz="1050" dirty="0">
                  <a:gradFill>
                    <a:gsLst>
                      <a:gs pos="5310">
                        <a:srgbClr val="000000"/>
                      </a:gs>
                      <a:gs pos="18584">
                        <a:srgbClr val="000000"/>
                      </a:gs>
                    </a:gsLst>
                    <a:lin ang="5400000" scaled="0"/>
                  </a:gradFill>
                </a:rPr>
                <a:t>Encoder</a:t>
              </a:r>
            </a:p>
          </p:txBody>
        </p:sp>
        <p:sp>
          <p:nvSpPr>
            <p:cNvPr id="15" name="Rectangle 14"/>
            <p:cNvSpPr/>
            <p:nvPr/>
          </p:nvSpPr>
          <p:spPr>
            <a:xfrm>
              <a:off x="6079835" y="3085006"/>
              <a:ext cx="1131886"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Video</a:t>
              </a:r>
            </a:p>
            <a:p>
              <a:r>
                <a:rPr lang="en-US" sz="1050" dirty="0">
                  <a:gradFill>
                    <a:gsLst>
                      <a:gs pos="5310">
                        <a:srgbClr val="000000"/>
                      </a:gs>
                      <a:gs pos="18584">
                        <a:srgbClr val="000000"/>
                      </a:gs>
                    </a:gsLst>
                    <a:lin ang="5400000" scaled="0"/>
                  </a:gradFill>
                </a:rPr>
                <a:t>Effect N</a:t>
              </a:r>
            </a:p>
          </p:txBody>
        </p:sp>
        <p:sp>
          <p:nvSpPr>
            <p:cNvPr id="16" name="Rectangle 15"/>
            <p:cNvSpPr/>
            <p:nvPr/>
          </p:nvSpPr>
          <p:spPr>
            <a:xfrm>
              <a:off x="8612710" y="3085006"/>
              <a:ext cx="1490772"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Audio/Video</a:t>
              </a:r>
            </a:p>
            <a:p>
              <a:r>
                <a:rPr lang="en-US" sz="1050" dirty="0">
                  <a:gradFill>
                    <a:gsLst>
                      <a:gs pos="5310">
                        <a:srgbClr val="000000"/>
                      </a:gs>
                      <a:gs pos="18584">
                        <a:srgbClr val="000000"/>
                      </a:gs>
                    </a:gsLst>
                    <a:lin ang="5400000" scaled="0"/>
                  </a:gradFill>
                </a:rPr>
                <a:t>Sink</a:t>
              </a:r>
            </a:p>
          </p:txBody>
        </p:sp>
        <p:sp>
          <p:nvSpPr>
            <p:cNvPr id="17" name="Rectangle 16"/>
            <p:cNvSpPr/>
            <p:nvPr/>
          </p:nvSpPr>
          <p:spPr>
            <a:xfrm>
              <a:off x="3453499" y="3586174"/>
              <a:ext cx="1320456"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Audio</a:t>
              </a:r>
            </a:p>
            <a:p>
              <a:r>
                <a:rPr lang="en-US" sz="1050" dirty="0">
                  <a:gradFill>
                    <a:gsLst>
                      <a:gs pos="5310">
                        <a:srgbClr val="000000"/>
                      </a:gs>
                      <a:gs pos="18584">
                        <a:srgbClr val="000000"/>
                      </a:gs>
                    </a:gsLst>
                    <a:lin ang="5400000" scaled="0"/>
                  </a:gradFill>
                </a:rPr>
                <a:t>Decoder</a:t>
              </a:r>
            </a:p>
          </p:txBody>
        </p:sp>
        <p:sp>
          <p:nvSpPr>
            <p:cNvPr id="18" name="Rectangle 17"/>
            <p:cNvSpPr/>
            <p:nvPr/>
          </p:nvSpPr>
          <p:spPr>
            <a:xfrm>
              <a:off x="4860953" y="3586174"/>
              <a:ext cx="1131886"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Audio</a:t>
              </a:r>
            </a:p>
            <a:p>
              <a:r>
                <a:rPr lang="en-US" sz="1050" dirty="0">
                  <a:gradFill>
                    <a:gsLst>
                      <a:gs pos="5310">
                        <a:srgbClr val="000000"/>
                      </a:gs>
                      <a:gs pos="18584">
                        <a:srgbClr val="000000"/>
                      </a:gs>
                    </a:gsLst>
                    <a:lin ang="5400000" scaled="0"/>
                  </a:gradFill>
                </a:rPr>
                <a:t>Effect 1</a:t>
              </a:r>
            </a:p>
          </p:txBody>
        </p:sp>
        <p:sp>
          <p:nvSpPr>
            <p:cNvPr id="19" name="Rectangle 18"/>
            <p:cNvSpPr/>
            <p:nvPr/>
          </p:nvSpPr>
          <p:spPr>
            <a:xfrm>
              <a:off x="7313295" y="3586174"/>
              <a:ext cx="1219358"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Audio</a:t>
              </a:r>
            </a:p>
            <a:p>
              <a:r>
                <a:rPr lang="en-US" sz="1050" dirty="0">
                  <a:gradFill>
                    <a:gsLst>
                      <a:gs pos="5310">
                        <a:srgbClr val="000000"/>
                      </a:gs>
                      <a:gs pos="18584">
                        <a:srgbClr val="000000"/>
                      </a:gs>
                    </a:gsLst>
                    <a:lin ang="5400000" scaled="0"/>
                  </a:gradFill>
                </a:rPr>
                <a:t>Encoder</a:t>
              </a:r>
            </a:p>
          </p:txBody>
        </p:sp>
        <p:sp>
          <p:nvSpPr>
            <p:cNvPr id="20" name="Rectangle 19"/>
            <p:cNvSpPr/>
            <p:nvPr/>
          </p:nvSpPr>
          <p:spPr>
            <a:xfrm>
              <a:off x="6079835" y="3586174"/>
              <a:ext cx="1131886"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Audio</a:t>
              </a:r>
            </a:p>
            <a:p>
              <a:r>
                <a:rPr lang="en-US" sz="1050" dirty="0">
                  <a:gradFill>
                    <a:gsLst>
                      <a:gs pos="5310">
                        <a:srgbClr val="000000"/>
                      </a:gs>
                      <a:gs pos="18584">
                        <a:srgbClr val="000000"/>
                      </a:gs>
                    </a:gsLst>
                    <a:lin ang="5400000" scaled="0"/>
                  </a:gradFill>
                </a:rPr>
                <a:t>Effect N</a:t>
              </a:r>
            </a:p>
          </p:txBody>
        </p:sp>
        <p:sp>
          <p:nvSpPr>
            <p:cNvPr id="21" name="Rectangle 20"/>
            <p:cNvSpPr/>
            <p:nvPr/>
          </p:nvSpPr>
          <p:spPr>
            <a:xfrm>
              <a:off x="914161" y="1907826"/>
              <a:ext cx="2437765" cy="453051"/>
            </a:xfrm>
            <a:prstGeom prst="rect">
              <a:avLst/>
            </a:prstGeom>
            <a:solidFill>
              <a:schemeClr val="accent2"/>
            </a:solidFill>
            <a:ln w="3175">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&lt;audio src=“…”&gt;</a:t>
              </a:r>
            </a:p>
            <a:p>
              <a:r>
                <a:rPr lang="en-US" sz="1100" dirty="0">
                  <a:gradFill>
                    <a:gsLst>
                      <a:gs pos="0">
                        <a:srgbClr val="FFFFFF"/>
                      </a:gs>
                      <a:gs pos="100000">
                        <a:srgbClr val="FFFFFF"/>
                      </a:gs>
                    </a:gsLst>
                    <a:lin ang="5400000" scaled="0"/>
                  </a:gradFill>
                </a:rPr>
                <a:t>&lt;video src=“…”&gt;</a:t>
              </a:r>
            </a:p>
          </p:txBody>
        </p:sp>
        <p:sp>
          <p:nvSpPr>
            <p:cNvPr id="22" name="Rectangle 21"/>
            <p:cNvSpPr/>
            <p:nvPr/>
          </p:nvSpPr>
          <p:spPr>
            <a:xfrm>
              <a:off x="3453499" y="1907826"/>
              <a:ext cx="7942042" cy="453051"/>
            </a:xfrm>
            <a:prstGeom prst="rect">
              <a:avLst/>
            </a:prstGeom>
            <a:solidFill>
              <a:schemeClr val="accent2"/>
            </a:solidFill>
            <a:ln w="3175">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100" dirty="0">
                  <a:gradFill>
                    <a:gsLst>
                      <a:gs pos="0">
                        <a:srgbClr val="FFFFFF"/>
                      </a:gs>
                      <a:gs pos="100000">
                        <a:srgbClr val="FFFFFF"/>
                      </a:gs>
                    </a:gsLst>
                    <a:lin ang="5400000" scaled="0"/>
                  </a:gradFill>
                </a:rPr>
                <a:t>Windows Runtime (WinRT)</a:t>
              </a:r>
            </a:p>
          </p:txBody>
        </p:sp>
      </p:grpSp>
      <p:sp>
        <p:nvSpPr>
          <p:cNvPr id="25"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83186">
                      <a:schemeClr val="tx1"/>
                    </a:gs>
                    <a:gs pos="54000">
                      <a:schemeClr val="tx1"/>
                    </a:gs>
                  </a:gsLst>
                  <a:lin ang="5400000" scaled="0"/>
                </a:gradFill>
                <a:latin typeface="+mn-lt"/>
                <a:ea typeface="+mj-ea"/>
                <a:cs typeface="+mj-cs"/>
              </a:rPr>
              <a:t>This is a content box, always </a:t>
            </a:r>
            <a:br>
              <a:rPr lang="en-US" sz="2400" dirty="0">
                <a:gradFill>
                  <a:gsLst>
                    <a:gs pos="83186">
                      <a:schemeClr val="tx1"/>
                    </a:gs>
                    <a:gs pos="54000">
                      <a:schemeClr val="tx1"/>
                    </a:gs>
                  </a:gsLst>
                  <a:lin ang="5400000" scaled="0"/>
                </a:gradFill>
                <a:latin typeface="+mn-lt"/>
                <a:ea typeface="+mj-ea"/>
                <a:cs typeface="+mj-cs"/>
              </a:rPr>
            </a:br>
            <a:r>
              <a:rPr lang="en-US" sz="2400" dirty="0">
                <a:gradFill>
                  <a:gsLst>
                    <a:gs pos="83186">
                      <a:schemeClr val="tx1"/>
                    </a:gs>
                    <a:gs pos="54000">
                      <a:schemeClr val="tx1"/>
                    </a:gs>
                  </a:gsLst>
                  <a:lin ang="5400000" scaled="0"/>
                </a:gradFill>
                <a:latin typeface="+mn-lt"/>
                <a:ea typeface="+mj-ea"/>
                <a:cs typeface="+mj-cs"/>
              </a:rPr>
              <a:t>24pts and sentence case.</a:t>
            </a:r>
          </a:p>
        </p:txBody>
      </p:sp>
    </p:spTree>
    <p:extLst>
      <p:ext uri="{BB962C8B-B14F-4D97-AF65-F5344CB8AC3E}">
        <p14:creationId xmlns:p14="http://schemas.microsoft.com/office/powerpoint/2010/main" val="157143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Diagram without text </a:t>
            </a:r>
          </a:p>
        </p:txBody>
      </p:sp>
      <p:grpSp>
        <p:nvGrpSpPr>
          <p:cNvPr id="25" name="Group 24"/>
          <p:cNvGrpSpPr/>
          <p:nvPr/>
        </p:nvGrpSpPr>
        <p:grpSpPr>
          <a:xfrm>
            <a:off x="274637" y="1668482"/>
            <a:ext cx="11887202" cy="4918047"/>
            <a:chOff x="914161" y="1414120"/>
            <a:chExt cx="10481380" cy="3271088"/>
          </a:xfrm>
          <a:effectLst/>
        </p:grpSpPr>
        <p:sp>
          <p:nvSpPr>
            <p:cNvPr id="26" name="Rectangle 25"/>
            <p:cNvSpPr/>
            <p:nvPr/>
          </p:nvSpPr>
          <p:spPr>
            <a:xfrm>
              <a:off x="914164" y="2951289"/>
              <a:ext cx="10462073" cy="1733919"/>
            </a:xfrm>
            <a:prstGeom prst="rect">
              <a:avLst/>
            </a:prstGeom>
            <a:noFill/>
            <a:ln w="25400" cap="flat" cmpd="sng" algn="ctr">
              <a:solidFill>
                <a:schemeClr val="accent1"/>
              </a:solidFill>
              <a:prstDash val="lgDash"/>
            </a:ln>
            <a:effectLst/>
          </p:spPr>
          <p:txBody>
            <a:bodyPr lIns="121725" tIns="60862" rIns="121725" bIns="60862"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rPr>
                <a:t>Media Foundation</a:t>
              </a:r>
            </a:p>
          </p:txBody>
        </p:sp>
        <p:sp>
          <p:nvSpPr>
            <p:cNvPr id="27" name="Rectangle 26"/>
            <p:cNvSpPr/>
            <p:nvPr/>
          </p:nvSpPr>
          <p:spPr>
            <a:xfrm>
              <a:off x="914161" y="2421793"/>
              <a:ext cx="2437763" cy="476070"/>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Playback/Preview</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(Media Engine)</a:t>
              </a:r>
            </a:p>
          </p:txBody>
        </p:sp>
        <p:sp>
          <p:nvSpPr>
            <p:cNvPr id="28" name="Rectangle 27"/>
            <p:cNvSpPr/>
            <p:nvPr/>
          </p:nvSpPr>
          <p:spPr>
            <a:xfrm>
              <a:off x="914161" y="1414120"/>
              <a:ext cx="10481380" cy="432790"/>
            </a:xfrm>
            <a:prstGeom prst="rect">
              <a:avLst/>
            </a:prstGeom>
            <a:solidFill>
              <a:schemeClr val="accent2"/>
            </a:solidFill>
            <a:ln w="25400" cap="flat" cmpd="sng" algn="ctr">
              <a:noFill/>
              <a:prstDash val="solid"/>
            </a:ln>
            <a:effectLst/>
          </p:spPr>
          <p:txBody>
            <a:bodyPr lIns="121725" tIns="60862" rIns="121725" bIns="608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rPr>
                <a:t>New Windows 8 app</a:t>
              </a:r>
            </a:p>
          </p:txBody>
        </p:sp>
        <p:sp>
          <p:nvSpPr>
            <p:cNvPr id="29" name="Rectangle 28"/>
            <p:cNvSpPr/>
            <p:nvPr/>
          </p:nvSpPr>
          <p:spPr>
            <a:xfrm>
              <a:off x="3453499" y="2421793"/>
              <a:ext cx="2563543" cy="476070"/>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Capture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(Capture Engine)</a:t>
              </a:r>
            </a:p>
          </p:txBody>
        </p:sp>
        <p:sp>
          <p:nvSpPr>
            <p:cNvPr id="30" name="Rectangle 29"/>
            <p:cNvSpPr/>
            <p:nvPr/>
          </p:nvSpPr>
          <p:spPr>
            <a:xfrm>
              <a:off x="8632012" y="2421793"/>
              <a:ext cx="2763529" cy="476070"/>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Streaming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(Sharing Engine)</a:t>
              </a:r>
            </a:p>
          </p:txBody>
        </p:sp>
        <p:sp>
          <p:nvSpPr>
            <p:cNvPr id="31" name="Rectangle 30"/>
            <p:cNvSpPr/>
            <p:nvPr/>
          </p:nvSpPr>
          <p:spPr>
            <a:xfrm>
              <a:off x="6097098" y="2421793"/>
              <a:ext cx="2435555" cy="474422"/>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Transcode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endParaRPr>
            </a:p>
          </p:txBody>
        </p:sp>
        <p:sp>
          <p:nvSpPr>
            <p:cNvPr id="32" name="Rectangle 31"/>
            <p:cNvSpPr/>
            <p:nvPr/>
          </p:nvSpPr>
          <p:spPr>
            <a:xfrm>
              <a:off x="1828323" y="3085006"/>
              <a:ext cx="1523603"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Source</a:t>
              </a:r>
            </a:p>
          </p:txBody>
        </p:sp>
        <p:sp>
          <p:nvSpPr>
            <p:cNvPr id="33" name="Rectangle 32"/>
            <p:cNvSpPr/>
            <p:nvPr/>
          </p:nvSpPr>
          <p:spPr>
            <a:xfrm>
              <a:off x="3453499" y="3085006"/>
              <a:ext cx="1320456"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Decoder</a:t>
              </a:r>
            </a:p>
          </p:txBody>
        </p:sp>
        <p:sp>
          <p:nvSpPr>
            <p:cNvPr id="34" name="Rectangle 33"/>
            <p:cNvSpPr/>
            <p:nvPr/>
          </p:nvSpPr>
          <p:spPr>
            <a:xfrm>
              <a:off x="4860953" y="3085006"/>
              <a:ext cx="1131886"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1</a:t>
              </a:r>
            </a:p>
          </p:txBody>
        </p:sp>
        <p:sp>
          <p:nvSpPr>
            <p:cNvPr id="35" name="Rectangle 34"/>
            <p:cNvSpPr/>
            <p:nvPr/>
          </p:nvSpPr>
          <p:spPr>
            <a:xfrm>
              <a:off x="7313295" y="3085006"/>
              <a:ext cx="1219358"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Encoder</a:t>
              </a:r>
            </a:p>
          </p:txBody>
        </p:sp>
        <p:sp>
          <p:nvSpPr>
            <p:cNvPr id="36" name="Rectangle 35"/>
            <p:cNvSpPr/>
            <p:nvPr/>
          </p:nvSpPr>
          <p:spPr>
            <a:xfrm>
              <a:off x="6079835" y="3085006"/>
              <a:ext cx="1131886"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N</a:t>
              </a:r>
            </a:p>
          </p:txBody>
        </p:sp>
        <p:sp>
          <p:nvSpPr>
            <p:cNvPr id="37" name="Rectangle 36"/>
            <p:cNvSpPr/>
            <p:nvPr/>
          </p:nvSpPr>
          <p:spPr>
            <a:xfrm>
              <a:off x="8612710" y="3085006"/>
              <a:ext cx="1490772"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Sink</a:t>
              </a:r>
            </a:p>
          </p:txBody>
        </p:sp>
        <p:sp>
          <p:nvSpPr>
            <p:cNvPr id="38" name="Rectangle 37"/>
            <p:cNvSpPr/>
            <p:nvPr/>
          </p:nvSpPr>
          <p:spPr>
            <a:xfrm>
              <a:off x="3453499" y="3586174"/>
              <a:ext cx="1320456"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Decoder</a:t>
              </a:r>
            </a:p>
          </p:txBody>
        </p:sp>
        <p:sp>
          <p:nvSpPr>
            <p:cNvPr id="39" name="Rectangle 38"/>
            <p:cNvSpPr/>
            <p:nvPr/>
          </p:nvSpPr>
          <p:spPr>
            <a:xfrm>
              <a:off x="4860953" y="3586174"/>
              <a:ext cx="1131886"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1</a:t>
              </a:r>
            </a:p>
          </p:txBody>
        </p:sp>
        <p:sp>
          <p:nvSpPr>
            <p:cNvPr id="40" name="Rectangle 39"/>
            <p:cNvSpPr/>
            <p:nvPr/>
          </p:nvSpPr>
          <p:spPr>
            <a:xfrm>
              <a:off x="7313295" y="3586174"/>
              <a:ext cx="1219358"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Encoder</a:t>
              </a:r>
            </a:p>
          </p:txBody>
        </p:sp>
        <p:sp>
          <p:nvSpPr>
            <p:cNvPr id="41" name="Rectangle 40"/>
            <p:cNvSpPr/>
            <p:nvPr/>
          </p:nvSpPr>
          <p:spPr>
            <a:xfrm>
              <a:off x="6079835" y="3586174"/>
              <a:ext cx="1131886"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N</a:t>
              </a:r>
            </a:p>
          </p:txBody>
        </p:sp>
        <p:sp>
          <p:nvSpPr>
            <p:cNvPr id="42" name="Rectangle 41"/>
            <p:cNvSpPr/>
            <p:nvPr/>
          </p:nvSpPr>
          <p:spPr>
            <a:xfrm>
              <a:off x="914161" y="1907826"/>
              <a:ext cx="2437765" cy="453051"/>
            </a:xfrm>
            <a:prstGeom prst="rect">
              <a:avLst/>
            </a:prstGeom>
            <a:solidFill>
              <a:schemeClr val="accent1"/>
            </a:solidFill>
            <a:ln w="317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&lt;audio src=“…”&gt;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&lt;video src=“…”&gt;</a:t>
              </a:r>
            </a:p>
          </p:txBody>
        </p:sp>
        <p:sp>
          <p:nvSpPr>
            <p:cNvPr id="43" name="Rectangle 42"/>
            <p:cNvSpPr/>
            <p:nvPr/>
          </p:nvSpPr>
          <p:spPr>
            <a:xfrm>
              <a:off x="3453499" y="1907826"/>
              <a:ext cx="7942042" cy="453051"/>
            </a:xfrm>
            <a:prstGeom prst="rect">
              <a:avLst/>
            </a:prstGeom>
            <a:solidFill>
              <a:schemeClr val="accent1"/>
            </a:solidFill>
            <a:ln w="3175" cap="flat" cmpd="sng" algn="ctr">
              <a:noFill/>
              <a:prstDash val="solid"/>
            </a:ln>
            <a:effectLst/>
          </p:spPr>
          <p:txBody>
            <a:bodyPr lIns="121725" tIns="60862" rIns="121725" bIns="608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Windows Runtime (WinRT)</a:t>
              </a:r>
            </a:p>
          </p:txBody>
        </p:sp>
      </p:grpSp>
    </p:spTree>
    <p:extLst>
      <p:ext uri="{BB962C8B-B14F-4D97-AF65-F5344CB8AC3E}">
        <p14:creationId xmlns:p14="http://schemas.microsoft.com/office/powerpoint/2010/main" val="424263366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Video</a:t>
            </a:r>
          </a:p>
        </p:txBody>
      </p:sp>
    </p:spTree>
    <p:extLst>
      <p:ext uri="{BB962C8B-B14F-4D97-AF65-F5344CB8AC3E}">
        <p14:creationId xmlns:p14="http://schemas.microsoft.com/office/powerpoint/2010/main" val="22993892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12582272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layout 1</a:t>
            </a:r>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353809029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marL="119063" indent="-119063" algn="l"/>
            <a:r>
              <a:rPr lang="en-US" sz="3200" spc="-120" dirty="0">
                <a:gradFill>
                  <a:gsLst>
                    <a:gs pos="1250">
                      <a:schemeClr val="tx1"/>
                    </a:gs>
                    <a:gs pos="100000">
                      <a:schemeClr val="tx1"/>
                    </a:gs>
                  </a:gsLst>
                  <a:lin ang="5400000" scaled="0"/>
                </a:gradFill>
              </a:rPr>
              <a:t>“If you could only sense how important you are to the lives of those you meet; how important you can be to the people you may never even dream of. There is something of yourself that you leave at every meeting with another person.”</a:t>
            </a:r>
          </a:p>
        </p:txBody>
      </p:sp>
      <p:sp>
        <p:nvSpPr>
          <p:cNvPr id="8" name="Title 4"/>
          <p:cNvSpPr txBox="1">
            <a:spLocks/>
          </p:cNvSpPr>
          <p:nvPr/>
        </p:nvSpPr>
        <p:spPr>
          <a:xfrm>
            <a:off x="9418637" y="4183062"/>
            <a:ext cx="1835637" cy="917575"/>
          </a:xfrm>
          <a:prstGeom prst="rect">
            <a:avLst/>
          </a:prstGeom>
        </p:spPr>
        <p:txBody>
          <a:bodyPr vert="horz" wrap="square" lIns="146304" tIns="91440" rIns="146304" bIns="91440" rtlCol="0" anchor="ctr" anchorCtr="0">
            <a:noAutofit/>
          </a:bodyPr>
          <a:lstStyle>
            <a:lvl1pPr algn="ctr"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sz="1800" spc="0">
                <a:gradFill>
                  <a:gsLst>
                    <a:gs pos="1250">
                      <a:srgbClr val="FFFFFF"/>
                    </a:gs>
                    <a:gs pos="100000">
                      <a:srgbClr val="FFFFFF"/>
                    </a:gs>
                  </a:gsLst>
                  <a:lin ang="5400000" scaled="0"/>
                </a:gradFill>
                <a:latin typeface="Segoe UI"/>
              </a:rPr>
              <a:t>FRED ROGERS</a:t>
            </a:r>
          </a:p>
        </p:txBody>
      </p:sp>
    </p:spTree>
    <p:extLst>
      <p:ext uri="{BB962C8B-B14F-4D97-AF65-F5344CB8AC3E}">
        <p14:creationId xmlns:p14="http://schemas.microsoft.com/office/powerpoint/2010/main" val="371762498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309949323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127444504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code slide</a:t>
            </a:r>
          </a:p>
        </p:txBody>
      </p:sp>
      <p:sp>
        <p:nvSpPr>
          <p:cNvPr id="5" name="Text Placeholder 4"/>
          <p:cNvSpPr>
            <a:spLocks noGrp="1"/>
          </p:cNvSpPr>
          <p:nvPr>
            <p:ph type="body" sz="quarter" idx="10"/>
          </p:nvPr>
        </p:nvSpPr>
        <p:spPr/>
        <p:txBody>
          <a:bodyPr/>
          <a:lstStyle/>
          <a:p>
            <a:r>
              <a:rPr lang="en-US" dirty="0"/>
              <a:t>This slide layout uses Consolas, a monotype font which is ideal for showing software code. </a:t>
            </a:r>
          </a:p>
        </p:txBody>
      </p:sp>
    </p:spTree>
    <p:extLst>
      <p:ext uri="{BB962C8B-B14F-4D97-AF65-F5344CB8AC3E}">
        <p14:creationId xmlns:p14="http://schemas.microsoft.com/office/powerpoint/2010/main" val="242852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264368"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Cell phone</a:t>
            </a:r>
          </a:p>
        </p:txBody>
      </p:sp>
      <p:sp>
        <p:nvSpPr>
          <p:cNvPr id="22" name="TextBox 21"/>
          <p:cNvSpPr txBox="1"/>
          <p:nvPr/>
        </p:nvSpPr>
        <p:spPr>
          <a:xfrm>
            <a:off x="5264368"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VoIP phone</a:t>
            </a:r>
          </a:p>
        </p:txBody>
      </p:sp>
      <p:sp>
        <p:nvSpPr>
          <p:cNvPr id="138" name="Freeform 121"/>
          <p:cNvSpPr>
            <a:spLocks noEditPoints="1"/>
          </p:cNvSpPr>
          <p:nvPr/>
        </p:nvSpPr>
        <p:spPr bwMode="auto">
          <a:xfrm>
            <a:off x="5457389" y="4291132"/>
            <a:ext cx="392367" cy="612572"/>
          </a:xfrm>
          <a:custGeom>
            <a:avLst/>
            <a:gdLst>
              <a:gd name="T0" fmla="*/ 121 w 128"/>
              <a:gd name="T1" fmla="*/ 0 h 200"/>
              <a:gd name="T2" fmla="*/ 8 w 128"/>
              <a:gd name="T3" fmla="*/ 0 h 200"/>
              <a:gd name="T4" fmla="*/ 0 w 128"/>
              <a:gd name="T5" fmla="*/ 8 h 200"/>
              <a:gd name="T6" fmla="*/ 0 w 128"/>
              <a:gd name="T7" fmla="*/ 192 h 200"/>
              <a:gd name="T8" fmla="*/ 8 w 128"/>
              <a:gd name="T9" fmla="*/ 200 h 200"/>
              <a:gd name="T10" fmla="*/ 121 w 128"/>
              <a:gd name="T11" fmla="*/ 200 h 200"/>
              <a:gd name="T12" fmla="*/ 128 w 128"/>
              <a:gd name="T13" fmla="*/ 192 h 200"/>
              <a:gd name="T14" fmla="*/ 128 w 128"/>
              <a:gd name="T15" fmla="*/ 8 h 200"/>
              <a:gd name="T16" fmla="*/ 121 w 128"/>
              <a:gd name="T17" fmla="*/ 0 h 200"/>
              <a:gd name="T18" fmla="*/ 64 w 128"/>
              <a:gd name="T19" fmla="*/ 197 h 200"/>
              <a:gd name="T20" fmla="*/ 52 w 128"/>
              <a:gd name="T21" fmla="*/ 184 h 200"/>
              <a:gd name="T22" fmla="*/ 64 w 128"/>
              <a:gd name="T23" fmla="*/ 172 h 200"/>
              <a:gd name="T24" fmla="*/ 77 w 128"/>
              <a:gd name="T25" fmla="*/ 184 h 200"/>
              <a:gd name="T26" fmla="*/ 64 w 128"/>
              <a:gd name="T27" fmla="*/ 197 h 200"/>
              <a:gd name="T28" fmla="*/ 117 w 128"/>
              <a:gd name="T29" fmla="*/ 160 h 200"/>
              <a:gd name="T30" fmla="*/ 109 w 128"/>
              <a:gd name="T31" fmla="*/ 168 h 200"/>
              <a:gd name="T32" fmla="*/ 19 w 128"/>
              <a:gd name="T33" fmla="*/ 168 h 200"/>
              <a:gd name="T34" fmla="*/ 12 w 128"/>
              <a:gd name="T35" fmla="*/ 160 h 200"/>
              <a:gd name="T36" fmla="*/ 12 w 128"/>
              <a:gd name="T37" fmla="*/ 19 h 200"/>
              <a:gd name="T38" fmla="*/ 19 w 128"/>
              <a:gd name="T39" fmla="*/ 11 h 200"/>
              <a:gd name="T40" fmla="*/ 109 w 128"/>
              <a:gd name="T41" fmla="*/ 11 h 200"/>
              <a:gd name="T42" fmla="*/ 117 w 128"/>
              <a:gd name="T43" fmla="*/ 19 h 200"/>
              <a:gd name="T44" fmla="*/ 117 w 128"/>
              <a:gd name="T45"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200">
                <a:moveTo>
                  <a:pt x="121" y="0"/>
                </a:moveTo>
                <a:cubicBezTo>
                  <a:pt x="8" y="0"/>
                  <a:pt x="8" y="0"/>
                  <a:pt x="8" y="0"/>
                </a:cubicBezTo>
                <a:cubicBezTo>
                  <a:pt x="3" y="0"/>
                  <a:pt x="0" y="3"/>
                  <a:pt x="0" y="8"/>
                </a:cubicBezTo>
                <a:cubicBezTo>
                  <a:pt x="0" y="192"/>
                  <a:pt x="0" y="192"/>
                  <a:pt x="0" y="192"/>
                </a:cubicBezTo>
                <a:cubicBezTo>
                  <a:pt x="0" y="196"/>
                  <a:pt x="3" y="200"/>
                  <a:pt x="8" y="200"/>
                </a:cubicBezTo>
                <a:cubicBezTo>
                  <a:pt x="121" y="200"/>
                  <a:pt x="121" y="200"/>
                  <a:pt x="121" y="200"/>
                </a:cubicBezTo>
                <a:cubicBezTo>
                  <a:pt x="125" y="200"/>
                  <a:pt x="128" y="196"/>
                  <a:pt x="128" y="192"/>
                </a:cubicBezTo>
                <a:cubicBezTo>
                  <a:pt x="128" y="8"/>
                  <a:pt x="128" y="8"/>
                  <a:pt x="128" y="8"/>
                </a:cubicBezTo>
                <a:cubicBezTo>
                  <a:pt x="128" y="3"/>
                  <a:pt x="125" y="0"/>
                  <a:pt x="121" y="0"/>
                </a:cubicBezTo>
                <a:close/>
                <a:moveTo>
                  <a:pt x="64" y="197"/>
                </a:moveTo>
                <a:cubicBezTo>
                  <a:pt x="57" y="197"/>
                  <a:pt x="52" y="191"/>
                  <a:pt x="52" y="184"/>
                </a:cubicBezTo>
                <a:cubicBezTo>
                  <a:pt x="52" y="177"/>
                  <a:pt x="57" y="172"/>
                  <a:pt x="64" y="172"/>
                </a:cubicBezTo>
                <a:cubicBezTo>
                  <a:pt x="71" y="172"/>
                  <a:pt x="77" y="177"/>
                  <a:pt x="77" y="184"/>
                </a:cubicBezTo>
                <a:cubicBezTo>
                  <a:pt x="77" y="191"/>
                  <a:pt x="71" y="197"/>
                  <a:pt x="64" y="197"/>
                </a:cubicBezTo>
                <a:close/>
                <a:moveTo>
                  <a:pt x="117" y="160"/>
                </a:moveTo>
                <a:cubicBezTo>
                  <a:pt x="117" y="164"/>
                  <a:pt x="113" y="168"/>
                  <a:pt x="109" y="168"/>
                </a:cubicBezTo>
                <a:cubicBezTo>
                  <a:pt x="19" y="168"/>
                  <a:pt x="19" y="168"/>
                  <a:pt x="19" y="168"/>
                </a:cubicBezTo>
                <a:cubicBezTo>
                  <a:pt x="15" y="168"/>
                  <a:pt x="12" y="164"/>
                  <a:pt x="12" y="160"/>
                </a:cubicBezTo>
                <a:cubicBezTo>
                  <a:pt x="12" y="19"/>
                  <a:pt x="12" y="19"/>
                  <a:pt x="12" y="19"/>
                </a:cubicBezTo>
                <a:cubicBezTo>
                  <a:pt x="12" y="14"/>
                  <a:pt x="15" y="11"/>
                  <a:pt x="19" y="11"/>
                </a:cubicBezTo>
                <a:cubicBezTo>
                  <a:pt x="109" y="11"/>
                  <a:pt x="109" y="11"/>
                  <a:pt x="109" y="11"/>
                </a:cubicBezTo>
                <a:cubicBezTo>
                  <a:pt x="113" y="11"/>
                  <a:pt x="117" y="14"/>
                  <a:pt x="117" y="19"/>
                </a:cubicBezTo>
                <a:lnTo>
                  <a:pt x="117" y="160"/>
                </a:ln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nvGrpSpPr>
          <p:cNvPr id="185" name="Group 184"/>
          <p:cNvGrpSpPr/>
          <p:nvPr/>
        </p:nvGrpSpPr>
        <p:grpSpPr>
          <a:xfrm>
            <a:off x="5379316" y="2206516"/>
            <a:ext cx="548512" cy="474443"/>
            <a:chOff x="5472113" y="2459038"/>
            <a:chExt cx="434975" cy="376237"/>
          </a:xfrm>
          <a:solidFill>
            <a:srgbClr val="0078D7"/>
          </a:solidFill>
        </p:grpSpPr>
        <p:sp>
          <p:nvSpPr>
            <p:cNvPr id="155" name="Freeform 138"/>
            <p:cNvSpPr>
              <a:spLocks/>
            </p:cNvSpPr>
            <p:nvPr/>
          </p:nvSpPr>
          <p:spPr bwMode="auto">
            <a:xfrm>
              <a:off x="5859463" y="2489200"/>
              <a:ext cx="47625" cy="317500"/>
            </a:xfrm>
            <a:custGeom>
              <a:avLst/>
              <a:gdLst>
                <a:gd name="T0" fmla="*/ 12 w 20"/>
                <a:gd name="T1" fmla="*/ 0 h 131"/>
                <a:gd name="T2" fmla="*/ 0 w 20"/>
                <a:gd name="T3" fmla="*/ 0 h 131"/>
                <a:gd name="T4" fmla="*/ 0 w 20"/>
                <a:gd name="T5" fmla="*/ 131 h 131"/>
                <a:gd name="T6" fmla="*/ 12 w 20"/>
                <a:gd name="T7" fmla="*/ 131 h 131"/>
                <a:gd name="T8" fmla="*/ 20 w 20"/>
                <a:gd name="T9" fmla="*/ 123 h 131"/>
                <a:gd name="T10" fmla="*/ 20 w 20"/>
                <a:gd name="T11" fmla="*/ 8 h 131"/>
                <a:gd name="T12" fmla="*/ 12 w 20"/>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20" h="131">
                  <a:moveTo>
                    <a:pt x="12" y="0"/>
                  </a:moveTo>
                  <a:cubicBezTo>
                    <a:pt x="0" y="0"/>
                    <a:pt x="0" y="0"/>
                    <a:pt x="0" y="0"/>
                  </a:cubicBezTo>
                  <a:cubicBezTo>
                    <a:pt x="0" y="131"/>
                    <a:pt x="0" y="131"/>
                    <a:pt x="0" y="131"/>
                  </a:cubicBezTo>
                  <a:cubicBezTo>
                    <a:pt x="12" y="131"/>
                    <a:pt x="12" y="131"/>
                    <a:pt x="12" y="131"/>
                  </a:cubicBezTo>
                  <a:cubicBezTo>
                    <a:pt x="16" y="131"/>
                    <a:pt x="20" y="128"/>
                    <a:pt x="20" y="123"/>
                  </a:cubicBezTo>
                  <a:cubicBezTo>
                    <a:pt x="20" y="8"/>
                    <a:pt x="20" y="8"/>
                    <a:pt x="20" y="8"/>
                  </a:cubicBezTo>
                  <a:cubicBezTo>
                    <a:pt x="20" y="4"/>
                    <a:pt x="16"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6" name="Freeform 139"/>
            <p:cNvSpPr>
              <a:spLocks noEditPoints="1"/>
            </p:cNvSpPr>
            <p:nvPr/>
          </p:nvSpPr>
          <p:spPr bwMode="auto">
            <a:xfrm>
              <a:off x="5472113" y="2489200"/>
              <a:ext cx="266700" cy="317500"/>
            </a:xfrm>
            <a:custGeom>
              <a:avLst/>
              <a:gdLst>
                <a:gd name="T0" fmla="*/ 0 w 110"/>
                <a:gd name="T1" fmla="*/ 123 h 131"/>
                <a:gd name="T2" fmla="*/ 110 w 110"/>
                <a:gd name="T3" fmla="*/ 131 h 131"/>
                <a:gd name="T4" fmla="*/ 8 w 110"/>
                <a:gd name="T5" fmla="*/ 0 h 131"/>
                <a:gd name="T6" fmla="*/ 38 w 110"/>
                <a:gd name="T7" fmla="*/ 111 h 131"/>
                <a:gd name="T8" fmla="*/ 24 w 110"/>
                <a:gd name="T9" fmla="*/ 113 h 131"/>
                <a:gd name="T10" fmla="*/ 23 w 110"/>
                <a:gd name="T11" fmla="*/ 99 h 131"/>
                <a:gd name="T12" fmla="*/ 37 w 110"/>
                <a:gd name="T13" fmla="*/ 97 h 131"/>
                <a:gd name="T14" fmla="*/ 38 w 110"/>
                <a:gd name="T15" fmla="*/ 111 h 131"/>
                <a:gd name="T16" fmla="*/ 37 w 110"/>
                <a:gd name="T17" fmla="*/ 89 h 131"/>
                <a:gd name="T18" fmla="*/ 23 w 110"/>
                <a:gd name="T19" fmla="*/ 87 h 131"/>
                <a:gd name="T20" fmla="*/ 24 w 110"/>
                <a:gd name="T21" fmla="*/ 73 h 131"/>
                <a:gd name="T22" fmla="*/ 38 w 110"/>
                <a:gd name="T23" fmla="*/ 75 h 131"/>
                <a:gd name="T24" fmla="*/ 38 w 110"/>
                <a:gd name="T25" fmla="*/ 63 h 131"/>
                <a:gd name="T26" fmla="*/ 24 w 110"/>
                <a:gd name="T27" fmla="*/ 65 h 131"/>
                <a:gd name="T28" fmla="*/ 23 w 110"/>
                <a:gd name="T29" fmla="*/ 51 h 131"/>
                <a:gd name="T30" fmla="*/ 37 w 110"/>
                <a:gd name="T31" fmla="*/ 49 h 131"/>
                <a:gd name="T32" fmla="*/ 38 w 110"/>
                <a:gd name="T33" fmla="*/ 63 h 131"/>
                <a:gd name="T34" fmla="*/ 61 w 110"/>
                <a:gd name="T35" fmla="*/ 113 h 131"/>
                <a:gd name="T36" fmla="*/ 47 w 110"/>
                <a:gd name="T37" fmla="*/ 111 h 131"/>
                <a:gd name="T38" fmla="*/ 48 w 110"/>
                <a:gd name="T39" fmla="*/ 97 h 131"/>
                <a:gd name="T40" fmla="*/ 62 w 110"/>
                <a:gd name="T41" fmla="*/ 99 h 131"/>
                <a:gd name="T42" fmla="*/ 62 w 110"/>
                <a:gd name="T43" fmla="*/ 87 h 131"/>
                <a:gd name="T44" fmla="*/ 48 w 110"/>
                <a:gd name="T45" fmla="*/ 89 h 131"/>
                <a:gd name="T46" fmla="*/ 47 w 110"/>
                <a:gd name="T47" fmla="*/ 75 h 131"/>
                <a:gd name="T48" fmla="*/ 61 w 110"/>
                <a:gd name="T49" fmla="*/ 73 h 131"/>
                <a:gd name="T50" fmla="*/ 62 w 110"/>
                <a:gd name="T51" fmla="*/ 87 h 131"/>
                <a:gd name="T52" fmla="*/ 61 w 110"/>
                <a:gd name="T53" fmla="*/ 65 h 131"/>
                <a:gd name="T54" fmla="*/ 47 w 110"/>
                <a:gd name="T55" fmla="*/ 63 h 131"/>
                <a:gd name="T56" fmla="*/ 48 w 110"/>
                <a:gd name="T57" fmla="*/ 49 h 131"/>
                <a:gd name="T58" fmla="*/ 62 w 110"/>
                <a:gd name="T59" fmla="*/ 51 h 131"/>
                <a:gd name="T60" fmla="*/ 86 w 110"/>
                <a:gd name="T61" fmla="*/ 111 h 131"/>
                <a:gd name="T62" fmla="*/ 72 w 110"/>
                <a:gd name="T63" fmla="*/ 113 h 131"/>
                <a:gd name="T64" fmla="*/ 70 w 110"/>
                <a:gd name="T65" fmla="*/ 99 h 131"/>
                <a:gd name="T66" fmla="*/ 84 w 110"/>
                <a:gd name="T67" fmla="*/ 97 h 131"/>
                <a:gd name="T68" fmla="*/ 86 w 110"/>
                <a:gd name="T69" fmla="*/ 111 h 131"/>
                <a:gd name="T70" fmla="*/ 84 w 110"/>
                <a:gd name="T71" fmla="*/ 89 h 131"/>
                <a:gd name="T72" fmla="*/ 70 w 110"/>
                <a:gd name="T73" fmla="*/ 87 h 131"/>
                <a:gd name="T74" fmla="*/ 72 w 110"/>
                <a:gd name="T75" fmla="*/ 73 h 131"/>
                <a:gd name="T76" fmla="*/ 86 w 110"/>
                <a:gd name="T77" fmla="*/ 75 h 131"/>
                <a:gd name="T78" fmla="*/ 86 w 110"/>
                <a:gd name="T79" fmla="*/ 63 h 131"/>
                <a:gd name="T80" fmla="*/ 72 w 110"/>
                <a:gd name="T81" fmla="*/ 65 h 131"/>
                <a:gd name="T82" fmla="*/ 70 w 110"/>
                <a:gd name="T83" fmla="*/ 51 h 131"/>
                <a:gd name="T84" fmla="*/ 84 w 110"/>
                <a:gd name="T85" fmla="*/ 49 h 131"/>
                <a:gd name="T86" fmla="*/ 86 w 110"/>
                <a:gd name="T87" fmla="*/ 63 h 131"/>
                <a:gd name="T88" fmla="*/ 24 w 110"/>
                <a:gd name="T89" fmla="*/ 18 h 131"/>
                <a:gd name="T90" fmla="*/ 86 w 110"/>
                <a:gd name="T91" fmla="*/ 20 h 131"/>
                <a:gd name="T92" fmla="*/ 84 w 110"/>
                <a:gd name="T93" fmla="*/ 37 h 131"/>
                <a:gd name="T94" fmla="*/ 23 w 110"/>
                <a:gd name="T95"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131">
                  <a:moveTo>
                    <a:pt x="0" y="8"/>
                  </a:moveTo>
                  <a:cubicBezTo>
                    <a:pt x="0" y="123"/>
                    <a:pt x="0" y="123"/>
                    <a:pt x="0" y="123"/>
                  </a:cubicBezTo>
                  <a:cubicBezTo>
                    <a:pt x="0" y="128"/>
                    <a:pt x="4" y="131"/>
                    <a:pt x="8" y="131"/>
                  </a:cubicBezTo>
                  <a:cubicBezTo>
                    <a:pt x="110" y="131"/>
                    <a:pt x="110" y="131"/>
                    <a:pt x="110" y="131"/>
                  </a:cubicBezTo>
                  <a:cubicBezTo>
                    <a:pt x="110" y="0"/>
                    <a:pt x="110" y="0"/>
                    <a:pt x="110" y="0"/>
                  </a:cubicBezTo>
                  <a:cubicBezTo>
                    <a:pt x="8" y="0"/>
                    <a:pt x="8" y="0"/>
                    <a:pt x="8" y="0"/>
                  </a:cubicBezTo>
                  <a:cubicBezTo>
                    <a:pt x="4" y="0"/>
                    <a:pt x="0" y="4"/>
                    <a:pt x="0" y="8"/>
                  </a:cubicBezTo>
                  <a:close/>
                  <a:moveTo>
                    <a:pt x="38" y="111"/>
                  </a:moveTo>
                  <a:cubicBezTo>
                    <a:pt x="38" y="112"/>
                    <a:pt x="38" y="113"/>
                    <a:pt x="37" y="113"/>
                  </a:cubicBezTo>
                  <a:cubicBezTo>
                    <a:pt x="24" y="113"/>
                    <a:pt x="24" y="113"/>
                    <a:pt x="24" y="113"/>
                  </a:cubicBezTo>
                  <a:cubicBezTo>
                    <a:pt x="23" y="113"/>
                    <a:pt x="23" y="112"/>
                    <a:pt x="23" y="111"/>
                  </a:cubicBezTo>
                  <a:cubicBezTo>
                    <a:pt x="23" y="99"/>
                    <a:pt x="23" y="99"/>
                    <a:pt x="23" y="99"/>
                  </a:cubicBezTo>
                  <a:cubicBezTo>
                    <a:pt x="23" y="98"/>
                    <a:pt x="23" y="97"/>
                    <a:pt x="24" y="97"/>
                  </a:cubicBezTo>
                  <a:cubicBezTo>
                    <a:pt x="37" y="97"/>
                    <a:pt x="37" y="97"/>
                    <a:pt x="37" y="97"/>
                  </a:cubicBezTo>
                  <a:cubicBezTo>
                    <a:pt x="38" y="97"/>
                    <a:pt x="38" y="98"/>
                    <a:pt x="38" y="99"/>
                  </a:cubicBezTo>
                  <a:cubicBezTo>
                    <a:pt x="38" y="111"/>
                    <a:pt x="38" y="111"/>
                    <a:pt x="38" y="111"/>
                  </a:cubicBezTo>
                  <a:close/>
                  <a:moveTo>
                    <a:pt x="38" y="87"/>
                  </a:moveTo>
                  <a:cubicBezTo>
                    <a:pt x="38" y="88"/>
                    <a:pt x="38" y="89"/>
                    <a:pt x="37" y="89"/>
                  </a:cubicBezTo>
                  <a:cubicBezTo>
                    <a:pt x="24" y="89"/>
                    <a:pt x="24" y="89"/>
                    <a:pt x="24" y="89"/>
                  </a:cubicBezTo>
                  <a:cubicBezTo>
                    <a:pt x="23" y="89"/>
                    <a:pt x="23" y="88"/>
                    <a:pt x="23" y="87"/>
                  </a:cubicBezTo>
                  <a:cubicBezTo>
                    <a:pt x="23" y="75"/>
                    <a:pt x="23" y="75"/>
                    <a:pt x="23" y="75"/>
                  </a:cubicBezTo>
                  <a:cubicBezTo>
                    <a:pt x="23" y="74"/>
                    <a:pt x="23" y="73"/>
                    <a:pt x="24" y="73"/>
                  </a:cubicBezTo>
                  <a:cubicBezTo>
                    <a:pt x="37" y="73"/>
                    <a:pt x="37" y="73"/>
                    <a:pt x="37" y="73"/>
                  </a:cubicBezTo>
                  <a:cubicBezTo>
                    <a:pt x="38" y="73"/>
                    <a:pt x="38" y="74"/>
                    <a:pt x="38" y="75"/>
                  </a:cubicBezTo>
                  <a:cubicBezTo>
                    <a:pt x="38" y="87"/>
                    <a:pt x="38" y="87"/>
                    <a:pt x="38" y="87"/>
                  </a:cubicBezTo>
                  <a:close/>
                  <a:moveTo>
                    <a:pt x="38" y="63"/>
                  </a:moveTo>
                  <a:cubicBezTo>
                    <a:pt x="38" y="64"/>
                    <a:pt x="38" y="65"/>
                    <a:pt x="37" y="65"/>
                  </a:cubicBezTo>
                  <a:cubicBezTo>
                    <a:pt x="24" y="65"/>
                    <a:pt x="24" y="65"/>
                    <a:pt x="24" y="65"/>
                  </a:cubicBezTo>
                  <a:cubicBezTo>
                    <a:pt x="23" y="65"/>
                    <a:pt x="23" y="64"/>
                    <a:pt x="23" y="63"/>
                  </a:cubicBezTo>
                  <a:cubicBezTo>
                    <a:pt x="23" y="51"/>
                    <a:pt x="23" y="51"/>
                    <a:pt x="23" y="51"/>
                  </a:cubicBezTo>
                  <a:cubicBezTo>
                    <a:pt x="23" y="50"/>
                    <a:pt x="23" y="49"/>
                    <a:pt x="24" y="49"/>
                  </a:cubicBezTo>
                  <a:cubicBezTo>
                    <a:pt x="37" y="49"/>
                    <a:pt x="37" y="49"/>
                    <a:pt x="37" y="49"/>
                  </a:cubicBezTo>
                  <a:cubicBezTo>
                    <a:pt x="38" y="49"/>
                    <a:pt x="38" y="50"/>
                    <a:pt x="38" y="51"/>
                  </a:cubicBezTo>
                  <a:cubicBezTo>
                    <a:pt x="38" y="63"/>
                    <a:pt x="38" y="63"/>
                    <a:pt x="38" y="63"/>
                  </a:cubicBezTo>
                  <a:close/>
                  <a:moveTo>
                    <a:pt x="62" y="111"/>
                  </a:moveTo>
                  <a:cubicBezTo>
                    <a:pt x="62" y="112"/>
                    <a:pt x="61" y="113"/>
                    <a:pt x="61" y="113"/>
                  </a:cubicBezTo>
                  <a:cubicBezTo>
                    <a:pt x="48" y="113"/>
                    <a:pt x="48" y="113"/>
                    <a:pt x="48" y="113"/>
                  </a:cubicBezTo>
                  <a:cubicBezTo>
                    <a:pt x="47" y="113"/>
                    <a:pt x="47" y="112"/>
                    <a:pt x="47" y="111"/>
                  </a:cubicBezTo>
                  <a:cubicBezTo>
                    <a:pt x="47" y="99"/>
                    <a:pt x="47" y="99"/>
                    <a:pt x="47" y="99"/>
                  </a:cubicBezTo>
                  <a:cubicBezTo>
                    <a:pt x="47" y="98"/>
                    <a:pt x="47" y="97"/>
                    <a:pt x="48" y="97"/>
                  </a:cubicBezTo>
                  <a:cubicBezTo>
                    <a:pt x="61" y="97"/>
                    <a:pt x="61" y="97"/>
                    <a:pt x="61" y="97"/>
                  </a:cubicBezTo>
                  <a:cubicBezTo>
                    <a:pt x="61" y="97"/>
                    <a:pt x="62" y="98"/>
                    <a:pt x="62" y="99"/>
                  </a:cubicBezTo>
                  <a:lnTo>
                    <a:pt x="62" y="111"/>
                  </a:lnTo>
                  <a:close/>
                  <a:moveTo>
                    <a:pt x="62" y="87"/>
                  </a:moveTo>
                  <a:cubicBezTo>
                    <a:pt x="62" y="88"/>
                    <a:pt x="61" y="89"/>
                    <a:pt x="61" y="89"/>
                  </a:cubicBezTo>
                  <a:cubicBezTo>
                    <a:pt x="48" y="89"/>
                    <a:pt x="48" y="89"/>
                    <a:pt x="48" y="89"/>
                  </a:cubicBezTo>
                  <a:cubicBezTo>
                    <a:pt x="47" y="89"/>
                    <a:pt x="47" y="88"/>
                    <a:pt x="47" y="87"/>
                  </a:cubicBezTo>
                  <a:cubicBezTo>
                    <a:pt x="47" y="75"/>
                    <a:pt x="47" y="75"/>
                    <a:pt x="47" y="75"/>
                  </a:cubicBezTo>
                  <a:cubicBezTo>
                    <a:pt x="47" y="74"/>
                    <a:pt x="47" y="73"/>
                    <a:pt x="48" y="73"/>
                  </a:cubicBezTo>
                  <a:cubicBezTo>
                    <a:pt x="61" y="73"/>
                    <a:pt x="61" y="73"/>
                    <a:pt x="61" y="73"/>
                  </a:cubicBezTo>
                  <a:cubicBezTo>
                    <a:pt x="61" y="73"/>
                    <a:pt x="62" y="74"/>
                    <a:pt x="62" y="75"/>
                  </a:cubicBezTo>
                  <a:lnTo>
                    <a:pt x="62" y="87"/>
                  </a:lnTo>
                  <a:close/>
                  <a:moveTo>
                    <a:pt x="62" y="63"/>
                  </a:moveTo>
                  <a:cubicBezTo>
                    <a:pt x="62" y="64"/>
                    <a:pt x="61" y="65"/>
                    <a:pt x="61" y="65"/>
                  </a:cubicBezTo>
                  <a:cubicBezTo>
                    <a:pt x="48" y="65"/>
                    <a:pt x="48" y="65"/>
                    <a:pt x="48" y="65"/>
                  </a:cubicBezTo>
                  <a:cubicBezTo>
                    <a:pt x="47" y="65"/>
                    <a:pt x="47" y="64"/>
                    <a:pt x="47" y="63"/>
                  </a:cubicBezTo>
                  <a:cubicBezTo>
                    <a:pt x="47" y="51"/>
                    <a:pt x="47" y="51"/>
                    <a:pt x="47" y="51"/>
                  </a:cubicBezTo>
                  <a:cubicBezTo>
                    <a:pt x="47" y="50"/>
                    <a:pt x="47" y="49"/>
                    <a:pt x="48" y="49"/>
                  </a:cubicBezTo>
                  <a:cubicBezTo>
                    <a:pt x="61" y="49"/>
                    <a:pt x="61" y="49"/>
                    <a:pt x="61" y="49"/>
                  </a:cubicBezTo>
                  <a:cubicBezTo>
                    <a:pt x="61" y="49"/>
                    <a:pt x="62" y="50"/>
                    <a:pt x="62" y="51"/>
                  </a:cubicBezTo>
                  <a:lnTo>
                    <a:pt x="62" y="63"/>
                  </a:lnTo>
                  <a:close/>
                  <a:moveTo>
                    <a:pt x="86" y="111"/>
                  </a:moveTo>
                  <a:cubicBezTo>
                    <a:pt x="86" y="112"/>
                    <a:pt x="85" y="113"/>
                    <a:pt x="84" y="113"/>
                  </a:cubicBezTo>
                  <a:cubicBezTo>
                    <a:pt x="72" y="113"/>
                    <a:pt x="72" y="113"/>
                    <a:pt x="72" y="113"/>
                  </a:cubicBezTo>
                  <a:cubicBezTo>
                    <a:pt x="71" y="113"/>
                    <a:pt x="70" y="112"/>
                    <a:pt x="70" y="111"/>
                  </a:cubicBezTo>
                  <a:cubicBezTo>
                    <a:pt x="70" y="99"/>
                    <a:pt x="70" y="99"/>
                    <a:pt x="70" y="99"/>
                  </a:cubicBezTo>
                  <a:cubicBezTo>
                    <a:pt x="70" y="98"/>
                    <a:pt x="71" y="97"/>
                    <a:pt x="72" y="97"/>
                  </a:cubicBezTo>
                  <a:cubicBezTo>
                    <a:pt x="84" y="97"/>
                    <a:pt x="84" y="97"/>
                    <a:pt x="84" y="97"/>
                  </a:cubicBezTo>
                  <a:cubicBezTo>
                    <a:pt x="85" y="97"/>
                    <a:pt x="86" y="98"/>
                    <a:pt x="86" y="99"/>
                  </a:cubicBezTo>
                  <a:lnTo>
                    <a:pt x="86" y="111"/>
                  </a:lnTo>
                  <a:close/>
                  <a:moveTo>
                    <a:pt x="86" y="87"/>
                  </a:moveTo>
                  <a:cubicBezTo>
                    <a:pt x="86" y="88"/>
                    <a:pt x="85" y="89"/>
                    <a:pt x="84" y="89"/>
                  </a:cubicBezTo>
                  <a:cubicBezTo>
                    <a:pt x="72" y="89"/>
                    <a:pt x="72" y="89"/>
                    <a:pt x="72" y="89"/>
                  </a:cubicBezTo>
                  <a:cubicBezTo>
                    <a:pt x="71" y="89"/>
                    <a:pt x="70" y="88"/>
                    <a:pt x="70" y="87"/>
                  </a:cubicBezTo>
                  <a:cubicBezTo>
                    <a:pt x="70" y="75"/>
                    <a:pt x="70" y="75"/>
                    <a:pt x="70" y="75"/>
                  </a:cubicBezTo>
                  <a:cubicBezTo>
                    <a:pt x="70" y="74"/>
                    <a:pt x="71" y="73"/>
                    <a:pt x="72" y="73"/>
                  </a:cubicBezTo>
                  <a:cubicBezTo>
                    <a:pt x="84" y="73"/>
                    <a:pt x="84" y="73"/>
                    <a:pt x="84" y="73"/>
                  </a:cubicBezTo>
                  <a:cubicBezTo>
                    <a:pt x="85" y="73"/>
                    <a:pt x="86" y="74"/>
                    <a:pt x="86" y="75"/>
                  </a:cubicBezTo>
                  <a:lnTo>
                    <a:pt x="86" y="87"/>
                  </a:lnTo>
                  <a:close/>
                  <a:moveTo>
                    <a:pt x="86" y="63"/>
                  </a:moveTo>
                  <a:cubicBezTo>
                    <a:pt x="86" y="64"/>
                    <a:pt x="85" y="65"/>
                    <a:pt x="84" y="65"/>
                  </a:cubicBezTo>
                  <a:cubicBezTo>
                    <a:pt x="72" y="65"/>
                    <a:pt x="72" y="65"/>
                    <a:pt x="72" y="65"/>
                  </a:cubicBezTo>
                  <a:cubicBezTo>
                    <a:pt x="71" y="65"/>
                    <a:pt x="70" y="64"/>
                    <a:pt x="70" y="63"/>
                  </a:cubicBezTo>
                  <a:cubicBezTo>
                    <a:pt x="70" y="51"/>
                    <a:pt x="70" y="51"/>
                    <a:pt x="70" y="51"/>
                  </a:cubicBezTo>
                  <a:cubicBezTo>
                    <a:pt x="70" y="50"/>
                    <a:pt x="71" y="49"/>
                    <a:pt x="72" y="49"/>
                  </a:cubicBezTo>
                  <a:cubicBezTo>
                    <a:pt x="84" y="49"/>
                    <a:pt x="84" y="49"/>
                    <a:pt x="84" y="49"/>
                  </a:cubicBezTo>
                  <a:cubicBezTo>
                    <a:pt x="85" y="49"/>
                    <a:pt x="86" y="50"/>
                    <a:pt x="86" y="51"/>
                  </a:cubicBezTo>
                  <a:lnTo>
                    <a:pt x="86" y="63"/>
                  </a:lnTo>
                  <a:close/>
                  <a:moveTo>
                    <a:pt x="23" y="20"/>
                  </a:moveTo>
                  <a:cubicBezTo>
                    <a:pt x="23" y="19"/>
                    <a:pt x="23" y="18"/>
                    <a:pt x="24" y="18"/>
                  </a:cubicBezTo>
                  <a:cubicBezTo>
                    <a:pt x="84" y="18"/>
                    <a:pt x="84" y="18"/>
                    <a:pt x="84" y="18"/>
                  </a:cubicBezTo>
                  <a:cubicBezTo>
                    <a:pt x="85" y="18"/>
                    <a:pt x="86" y="19"/>
                    <a:pt x="86" y="20"/>
                  </a:cubicBezTo>
                  <a:cubicBezTo>
                    <a:pt x="86" y="36"/>
                    <a:pt x="86" y="36"/>
                    <a:pt x="86" y="36"/>
                  </a:cubicBezTo>
                  <a:cubicBezTo>
                    <a:pt x="86" y="36"/>
                    <a:pt x="85" y="37"/>
                    <a:pt x="84" y="37"/>
                  </a:cubicBezTo>
                  <a:cubicBezTo>
                    <a:pt x="24" y="37"/>
                    <a:pt x="24" y="37"/>
                    <a:pt x="24" y="37"/>
                  </a:cubicBezTo>
                  <a:cubicBezTo>
                    <a:pt x="23" y="37"/>
                    <a:pt x="23" y="36"/>
                    <a:pt x="23" y="36"/>
                  </a:cubicBezTo>
                  <a:lnTo>
                    <a:pt x="2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7" name="Freeform 140"/>
            <p:cNvSpPr>
              <a:spLocks/>
            </p:cNvSpPr>
            <p:nvPr/>
          </p:nvSpPr>
          <p:spPr bwMode="auto">
            <a:xfrm>
              <a:off x="5743575" y="2459038"/>
              <a:ext cx="107950" cy="376237"/>
            </a:xfrm>
            <a:custGeom>
              <a:avLst/>
              <a:gdLst>
                <a:gd name="T0" fmla="*/ 37 w 45"/>
                <a:gd name="T1" fmla="*/ 0 h 155"/>
                <a:gd name="T2" fmla="*/ 8 w 45"/>
                <a:gd name="T3" fmla="*/ 0 h 155"/>
                <a:gd name="T4" fmla="*/ 0 w 45"/>
                <a:gd name="T5" fmla="*/ 8 h 155"/>
                <a:gd name="T6" fmla="*/ 0 w 45"/>
                <a:gd name="T7" fmla="*/ 12 h 155"/>
                <a:gd name="T8" fmla="*/ 0 w 45"/>
                <a:gd name="T9" fmla="*/ 143 h 155"/>
                <a:gd name="T10" fmla="*/ 0 w 45"/>
                <a:gd name="T11" fmla="*/ 147 h 155"/>
                <a:gd name="T12" fmla="*/ 8 w 45"/>
                <a:gd name="T13" fmla="*/ 155 h 155"/>
                <a:gd name="T14" fmla="*/ 37 w 45"/>
                <a:gd name="T15" fmla="*/ 155 h 155"/>
                <a:gd name="T16" fmla="*/ 45 w 45"/>
                <a:gd name="T17" fmla="*/ 147 h 155"/>
                <a:gd name="T18" fmla="*/ 45 w 45"/>
                <a:gd name="T19" fmla="*/ 143 h 155"/>
                <a:gd name="T20" fmla="*/ 45 w 45"/>
                <a:gd name="T21" fmla="*/ 12 h 155"/>
                <a:gd name="T22" fmla="*/ 45 w 45"/>
                <a:gd name="T23" fmla="*/ 8 h 155"/>
                <a:gd name="T24" fmla="*/ 37 w 45"/>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55">
                  <a:moveTo>
                    <a:pt x="37" y="0"/>
                  </a:moveTo>
                  <a:cubicBezTo>
                    <a:pt x="8" y="0"/>
                    <a:pt x="8" y="0"/>
                    <a:pt x="8" y="0"/>
                  </a:cubicBezTo>
                  <a:cubicBezTo>
                    <a:pt x="4" y="0"/>
                    <a:pt x="0" y="4"/>
                    <a:pt x="0" y="8"/>
                  </a:cubicBezTo>
                  <a:cubicBezTo>
                    <a:pt x="0" y="12"/>
                    <a:pt x="0" y="12"/>
                    <a:pt x="0" y="12"/>
                  </a:cubicBezTo>
                  <a:cubicBezTo>
                    <a:pt x="0" y="143"/>
                    <a:pt x="0" y="143"/>
                    <a:pt x="0" y="143"/>
                  </a:cubicBezTo>
                  <a:cubicBezTo>
                    <a:pt x="0" y="147"/>
                    <a:pt x="0" y="147"/>
                    <a:pt x="0" y="147"/>
                  </a:cubicBezTo>
                  <a:cubicBezTo>
                    <a:pt x="0" y="151"/>
                    <a:pt x="4" y="155"/>
                    <a:pt x="8" y="155"/>
                  </a:cubicBezTo>
                  <a:cubicBezTo>
                    <a:pt x="37" y="155"/>
                    <a:pt x="37" y="155"/>
                    <a:pt x="37" y="155"/>
                  </a:cubicBezTo>
                  <a:cubicBezTo>
                    <a:pt x="41" y="155"/>
                    <a:pt x="45" y="151"/>
                    <a:pt x="45" y="147"/>
                  </a:cubicBezTo>
                  <a:cubicBezTo>
                    <a:pt x="45" y="143"/>
                    <a:pt x="45" y="143"/>
                    <a:pt x="45" y="143"/>
                  </a:cubicBezTo>
                  <a:cubicBezTo>
                    <a:pt x="45" y="12"/>
                    <a:pt x="45" y="12"/>
                    <a:pt x="45" y="12"/>
                  </a:cubicBezTo>
                  <a:cubicBezTo>
                    <a:pt x="45" y="8"/>
                    <a:pt x="45" y="8"/>
                    <a:pt x="45" y="8"/>
                  </a:cubicBezTo>
                  <a:cubicBezTo>
                    <a:pt x="45" y="4"/>
                    <a:pt x="41"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5" name="TextBox 14"/>
          <p:cNvSpPr txBox="1"/>
          <p:nvPr/>
        </p:nvSpPr>
        <p:spPr>
          <a:xfrm>
            <a:off x="6443384"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HVAC</a:t>
            </a:r>
          </a:p>
        </p:txBody>
      </p:sp>
      <p:sp>
        <p:nvSpPr>
          <p:cNvPr id="23" name="TextBox 22"/>
          <p:cNvSpPr txBox="1"/>
          <p:nvPr/>
        </p:nvSpPr>
        <p:spPr>
          <a:xfrm>
            <a:off x="6443384"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Computer</a:t>
            </a:r>
          </a:p>
        </p:txBody>
      </p:sp>
      <p:grpSp>
        <p:nvGrpSpPr>
          <p:cNvPr id="192" name="Group 191"/>
          <p:cNvGrpSpPr/>
          <p:nvPr/>
        </p:nvGrpSpPr>
        <p:grpSpPr>
          <a:xfrm>
            <a:off x="6588360" y="4415247"/>
            <a:ext cx="488457" cy="488457"/>
            <a:chOff x="6450013" y="4075113"/>
            <a:chExt cx="387350" cy="387350"/>
          </a:xfrm>
          <a:solidFill>
            <a:srgbClr val="0078D7"/>
          </a:solidFill>
        </p:grpSpPr>
        <p:sp>
          <p:nvSpPr>
            <p:cNvPr id="139" name="Freeform 122"/>
            <p:cNvSpPr>
              <a:spLocks/>
            </p:cNvSpPr>
            <p:nvPr/>
          </p:nvSpPr>
          <p:spPr bwMode="auto">
            <a:xfrm>
              <a:off x="6557963" y="4144963"/>
              <a:ext cx="85725" cy="200025"/>
            </a:xfrm>
            <a:custGeom>
              <a:avLst/>
              <a:gdLst>
                <a:gd name="T0" fmla="*/ 26 w 35"/>
                <a:gd name="T1" fmla="*/ 69 h 82"/>
                <a:gd name="T2" fmla="*/ 26 w 35"/>
                <a:gd name="T3" fmla="*/ 60 h 82"/>
                <a:gd name="T4" fmla="*/ 15 w 35"/>
                <a:gd name="T5" fmla="*/ 60 h 82"/>
                <a:gd name="T6" fmla="*/ 15 w 35"/>
                <a:gd name="T7" fmla="*/ 55 h 82"/>
                <a:gd name="T8" fmla="*/ 26 w 35"/>
                <a:gd name="T9" fmla="*/ 55 h 82"/>
                <a:gd name="T10" fmla="*/ 26 w 35"/>
                <a:gd name="T11" fmla="*/ 46 h 82"/>
                <a:gd name="T12" fmla="*/ 15 w 35"/>
                <a:gd name="T13" fmla="*/ 46 h 82"/>
                <a:gd name="T14" fmla="*/ 15 w 35"/>
                <a:gd name="T15" fmla="*/ 42 h 82"/>
                <a:gd name="T16" fmla="*/ 26 w 35"/>
                <a:gd name="T17" fmla="*/ 42 h 82"/>
                <a:gd name="T18" fmla="*/ 26 w 35"/>
                <a:gd name="T19" fmla="*/ 33 h 82"/>
                <a:gd name="T20" fmla="*/ 15 w 35"/>
                <a:gd name="T21" fmla="*/ 33 h 82"/>
                <a:gd name="T22" fmla="*/ 15 w 35"/>
                <a:gd name="T23" fmla="*/ 29 h 82"/>
                <a:gd name="T24" fmla="*/ 26 w 35"/>
                <a:gd name="T25" fmla="*/ 29 h 82"/>
                <a:gd name="T26" fmla="*/ 26 w 35"/>
                <a:gd name="T27" fmla="*/ 20 h 82"/>
                <a:gd name="T28" fmla="*/ 15 w 35"/>
                <a:gd name="T29" fmla="*/ 20 h 82"/>
                <a:gd name="T30" fmla="*/ 15 w 35"/>
                <a:gd name="T31" fmla="*/ 15 h 82"/>
                <a:gd name="T32" fmla="*/ 26 w 35"/>
                <a:gd name="T33" fmla="*/ 15 h 82"/>
                <a:gd name="T34" fmla="*/ 26 w 35"/>
                <a:gd name="T35" fmla="*/ 9 h 82"/>
                <a:gd name="T36" fmla="*/ 17 w 35"/>
                <a:gd name="T37" fmla="*/ 0 h 82"/>
                <a:gd name="T38" fmla="*/ 8 w 35"/>
                <a:gd name="T39" fmla="*/ 9 h 82"/>
                <a:gd name="T40" fmla="*/ 8 w 35"/>
                <a:gd name="T41" fmla="*/ 69 h 82"/>
                <a:gd name="T42" fmla="*/ 0 w 35"/>
                <a:gd name="T43" fmla="*/ 82 h 82"/>
                <a:gd name="T44" fmla="*/ 35 w 35"/>
                <a:gd name="T45" fmla="*/ 82 h 82"/>
                <a:gd name="T46" fmla="*/ 26 w 35"/>
                <a:gd name="T47"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82">
                  <a:moveTo>
                    <a:pt x="26" y="69"/>
                  </a:moveTo>
                  <a:cubicBezTo>
                    <a:pt x="26" y="60"/>
                    <a:pt x="26" y="60"/>
                    <a:pt x="26" y="60"/>
                  </a:cubicBezTo>
                  <a:cubicBezTo>
                    <a:pt x="15" y="60"/>
                    <a:pt x="15" y="60"/>
                    <a:pt x="15" y="60"/>
                  </a:cubicBezTo>
                  <a:cubicBezTo>
                    <a:pt x="15" y="55"/>
                    <a:pt x="15" y="55"/>
                    <a:pt x="15" y="55"/>
                  </a:cubicBezTo>
                  <a:cubicBezTo>
                    <a:pt x="26" y="55"/>
                    <a:pt x="26" y="55"/>
                    <a:pt x="26" y="55"/>
                  </a:cubicBezTo>
                  <a:cubicBezTo>
                    <a:pt x="26" y="46"/>
                    <a:pt x="26" y="46"/>
                    <a:pt x="26" y="46"/>
                  </a:cubicBezTo>
                  <a:cubicBezTo>
                    <a:pt x="15" y="46"/>
                    <a:pt x="15" y="46"/>
                    <a:pt x="15" y="46"/>
                  </a:cubicBezTo>
                  <a:cubicBezTo>
                    <a:pt x="15" y="42"/>
                    <a:pt x="15" y="42"/>
                    <a:pt x="15" y="42"/>
                  </a:cubicBezTo>
                  <a:cubicBezTo>
                    <a:pt x="26" y="42"/>
                    <a:pt x="26" y="42"/>
                    <a:pt x="26" y="42"/>
                  </a:cubicBezTo>
                  <a:cubicBezTo>
                    <a:pt x="26" y="33"/>
                    <a:pt x="26" y="33"/>
                    <a:pt x="26" y="33"/>
                  </a:cubicBezTo>
                  <a:cubicBezTo>
                    <a:pt x="15" y="33"/>
                    <a:pt x="15" y="33"/>
                    <a:pt x="15" y="33"/>
                  </a:cubicBezTo>
                  <a:cubicBezTo>
                    <a:pt x="15" y="29"/>
                    <a:pt x="15" y="29"/>
                    <a:pt x="15" y="29"/>
                  </a:cubicBezTo>
                  <a:cubicBezTo>
                    <a:pt x="26" y="29"/>
                    <a:pt x="26" y="29"/>
                    <a:pt x="26" y="29"/>
                  </a:cubicBezTo>
                  <a:cubicBezTo>
                    <a:pt x="26" y="20"/>
                    <a:pt x="26" y="20"/>
                    <a:pt x="26" y="20"/>
                  </a:cubicBezTo>
                  <a:cubicBezTo>
                    <a:pt x="15" y="20"/>
                    <a:pt x="15" y="20"/>
                    <a:pt x="15" y="20"/>
                  </a:cubicBezTo>
                  <a:cubicBezTo>
                    <a:pt x="15" y="15"/>
                    <a:pt x="15" y="15"/>
                    <a:pt x="15" y="15"/>
                  </a:cubicBezTo>
                  <a:cubicBezTo>
                    <a:pt x="26" y="15"/>
                    <a:pt x="26" y="15"/>
                    <a:pt x="26" y="15"/>
                  </a:cubicBezTo>
                  <a:cubicBezTo>
                    <a:pt x="26" y="9"/>
                    <a:pt x="26" y="9"/>
                    <a:pt x="26" y="9"/>
                  </a:cubicBezTo>
                  <a:cubicBezTo>
                    <a:pt x="26" y="4"/>
                    <a:pt x="22" y="0"/>
                    <a:pt x="17" y="0"/>
                  </a:cubicBezTo>
                  <a:cubicBezTo>
                    <a:pt x="12" y="0"/>
                    <a:pt x="8" y="4"/>
                    <a:pt x="8" y="9"/>
                  </a:cubicBezTo>
                  <a:cubicBezTo>
                    <a:pt x="8" y="69"/>
                    <a:pt x="8" y="69"/>
                    <a:pt x="8" y="69"/>
                  </a:cubicBezTo>
                  <a:cubicBezTo>
                    <a:pt x="4" y="71"/>
                    <a:pt x="0" y="76"/>
                    <a:pt x="0" y="82"/>
                  </a:cubicBezTo>
                  <a:cubicBezTo>
                    <a:pt x="35" y="82"/>
                    <a:pt x="35" y="82"/>
                    <a:pt x="35" y="82"/>
                  </a:cubicBezTo>
                  <a:cubicBezTo>
                    <a:pt x="34" y="76"/>
                    <a:pt x="31" y="71"/>
                    <a:pt x="2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0" name="Freeform 123"/>
            <p:cNvSpPr>
              <a:spLocks noEditPoints="1"/>
            </p:cNvSpPr>
            <p:nvPr/>
          </p:nvSpPr>
          <p:spPr bwMode="auto">
            <a:xfrm>
              <a:off x="6450013" y="4075113"/>
              <a:ext cx="387350" cy="387350"/>
            </a:xfrm>
            <a:custGeom>
              <a:avLst/>
              <a:gdLst>
                <a:gd name="T0" fmla="*/ 80 w 160"/>
                <a:gd name="T1" fmla="*/ 0 h 160"/>
                <a:gd name="T2" fmla="*/ 0 w 160"/>
                <a:gd name="T3" fmla="*/ 80 h 160"/>
                <a:gd name="T4" fmla="*/ 80 w 160"/>
                <a:gd name="T5" fmla="*/ 160 h 160"/>
                <a:gd name="T6" fmla="*/ 160 w 160"/>
                <a:gd name="T7" fmla="*/ 80 h 160"/>
                <a:gd name="T8" fmla="*/ 80 w 160"/>
                <a:gd name="T9" fmla="*/ 0 h 160"/>
                <a:gd name="T10" fmla="*/ 120 w 160"/>
                <a:gd name="T11" fmla="*/ 51 h 160"/>
                <a:gd name="T12" fmla="*/ 142 w 160"/>
                <a:gd name="T13" fmla="*/ 73 h 160"/>
                <a:gd name="T14" fmla="*/ 98 w 160"/>
                <a:gd name="T15" fmla="*/ 73 h 160"/>
                <a:gd name="T16" fmla="*/ 120 w 160"/>
                <a:gd name="T17" fmla="*/ 51 h 160"/>
                <a:gd name="T18" fmla="*/ 62 w 160"/>
                <a:gd name="T19" fmla="*/ 140 h 160"/>
                <a:gd name="T20" fmla="*/ 36 w 160"/>
                <a:gd name="T21" fmla="*/ 113 h 160"/>
                <a:gd name="T22" fmla="*/ 44 w 160"/>
                <a:gd name="T23" fmla="*/ 93 h 160"/>
                <a:gd name="T24" fmla="*/ 44 w 160"/>
                <a:gd name="T25" fmla="*/ 38 h 160"/>
                <a:gd name="T26" fmla="*/ 62 w 160"/>
                <a:gd name="T27" fmla="*/ 20 h 160"/>
                <a:gd name="T28" fmla="*/ 80 w 160"/>
                <a:gd name="T29" fmla="*/ 38 h 160"/>
                <a:gd name="T30" fmla="*/ 80 w 160"/>
                <a:gd name="T31" fmla="*/ 93 h 160"/>
                <a:gd name="T32" fmla="*/ 89 w 160"/>
                <a:gd name="T33" fmla="*/ 113 h 160"/>
                <a:gd name="T34" fmla="*/ 62 w 160"/>
                <a:gd name="T35" fmla="*/ 140 h 160"/>
                <a:gd name="T36" fmla="*/ 120 w 160"/>
                <a:gd name="T37" fmla="*/ 109 h 160"/>
                <a:gd name="T38" fmla="*/ 98 w 160"/>
                <a:gd name="T39" fmla="*/ 86 h 160"/>
                <a:gd name="T40" fmla="*/ 142 w 160"/>
                <a:gd name="T41" fmla="*/ 86 h 160"/>
                <a:gd name="T42" fmla="*/ 120 w 160"/>
                <a:gd name="T43" fmla="*/ 10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120" y="51"/>
                  </a:moveTo>
                  <a:cubicBezTo>
                    <a:pt x="142" y="73"/>
                    <a:pt x="142" y="73"/>
                    <a:pt x="142" y="73"/>
                  </a:cubicBezTo>
                  <a:cubicBezTo>
                    <a:pt x="98" y="73"/>
                    <a:pt x="98" y="73"/>
                    <a:pt x="98" y="73"/>
                  </a:cubicBezTo>
                  <a:lnTo>
                    <a:pt x="120" y="51"/>
                  </a:lnTo>
                  <a:close/>
                  <a:moveTo>
                    <a:pt x="62" y="140"/>
                  </a:moveTo>
                  <a:cubicBezTo>
                    <a:pt x="48" y="140"/>
                    <a:pt x="36" y="128"/>
                    <a:pt x="36" y="113"/>
                  </a:cubicBezTo>
                  <a:cubicBezTo>
                    <a:pt x="36" y="105"/>
                    <a:pt x="39" y="98"/>
                    <a:pt x="44" y="93"/>
                  </a:cubicBezTo>
                  <a:cubicBezTo>
                    <a:pt x="44" y="38"/>
                    <a:pt x="44" y="38"/>
                    <a:pt x="44" y="38"/>
                  </a:cubicBezTo>
                  <a:cubicBezTo>
                    <a:pt x="44" y="28"/>
                    <a:pt x="52" y="20"/>
                    <a:pt x="62" y="20"/>
                  </a:cubicBezTo>
                  <a:cubicBezTo>
                    <a:pt x="72" y="20"/>
                    <a:pt x="80" y="28"/>
                    <a:pt x="80" y="38"/>
                  </a:cubicBezTo>
                  <a:cubicBezTo>
                    <a:pt x="80" y="93"/>
                    <a:pt x="80" y="93"/>
                    <a:pt x="80" y="93"/>
                  </a:cubicBezTo>
                  <a:cubicBezTo>
                    <a:pt x="85" y="98"/>
                    <a:pt x="89" y="105"/>
                    <a:pt x="89" y="113"/>
                  </a:cubicBezTo>
                  <a:cubicBezTo>
                    <a:pt x="89" y="128"/>
                    <a:pt x="77" y="140"/>
                    <a:pt x="62" y="140"/>
                  </a:cubicBezTo>
                  <a:close/>
                  <a:moveTo>
                    <a:pt x="120" y="109"/>
                  </a:moveTo>
                  <a:cubicBezTo>
                    <a:pt x="98" y="86"/>
                    <a:pt x="98" y="86"/>
                    <a:pt x="98" y="86"/>
                  </a:cubicBezTo>
                  <a:cubicBezTo>
                    <a:pt x="142" y="86"/>
                    <a:pt x="142" y="86"/>
                    <a:pt x="142" y="86"/>
                  </a:cubicBezTo>
                  <a:lnTo>
                    <a:pt x="120"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4" name="Group 183"/>
          <p:cNvGrpSpPr/>
          <p:nvPr/>
        </p:nvGrpSpPr>
        <p:grpSpPr>
          <a:xfrm>
            <a:off x="6557332" y="2190502"/>
            <a:ext cx="550514" cy="490457"/>
            <a:chOff x="6440488" y="2454275"/>
            <a:chExt cx="436563" cy="388937"/>
          </a:xfrm>
          <a:solidFill>
            <a:srgbClr val="0078D7"/>
          </a:solidFill>
        </p:grpSpPr>
        <p:sp>
          <p:nvSpPr>
            <p:cNvPr id="158" name="Freeform 141"/>
            <p:cNvSpPr>
              <a:spLocks noEditPoints="1"/>
            </p:cNvSpPr>
            <p:nvPr/>
          </p:nvSpPr>
          <p:spPr bwMode="auto">
            <a:xfrm>
              <a:off x="6440488" y="2454275"/>
              <a:ext cx="436563" cy="388937"/>
            </a:xfrm>
            <a:custGeom>
              <a:avLst/>
              <a:gdLst>
                <a:gd name="T0" fmla="*/ 180 w 181"/>
                <a:gd name="T1" fmla="*/ 139 h 160"/>
                <a:gd name="T2" fmla="*/ 163 w 181"/>
                <a:gd name="T3" fmla="*/ 105 h 160"/>
                <a:gd name="T4" fmla="*/ 158 w 181"/>
                <a:gd name="T5" fmla="*/ 97 h 160"/>
                <a:gd name="T6" fmla="*/ 161 w 181"/>
                <a:gd name="T7" fmla="*/ 90 h 160"/>
                <a:gd name="T8" fmla="*/ 161 w 181"/>
                <a:gd name="T9" fmla="*/ 10 h 160"/>
                <a:gd name="T10" fmla="*/ 151 w 181"/>
                <a:gd name="T11" fmla="*/ 0 h 160"/>
                <a:gd name="T12" fmla="*/ 31 w 181"/>
                <a:gd name="T13" fmla="*/ 0 h 160"/>
                <a:gd name="T14" fmla="*/ 20 w 181"/>
                <a:gd name="T15" fmla="*/ 10 h 160"/>
                <a:gd name="T16" fmla="*/ 20 w 181"/>
                <a:gd name="T17" fmla="*/ 90 h 160"/>
                <a:gd name="T18" fmla="*/ 24 w 181"/>
                <a:gd name="T19" fmla="*/ 97 h 160"/>
                <a:gd name="T20" fmla="*/ 19 w 181"/>
                <a:gd name="T21" fmla="*/ 105 h 160"/>
                <a:gd name="T22" fmla="*/ 1 w 181"/>
                <a:gd name="T23" fmla="*/ 139 h 160"/>
                <a:gd name="T24" fmla="*/ 3 w 181"/>
                <a:gd name="T25" fmla="*/ 156 h 160"/>
                <a:gd name="T26" fmla="*/ 11 w 181"/>
                <a:gd name="T27" fmla="*/ 160 h 160"/>
                <a:gd name="T28" fmla="*/ 170 w 181"/>
                <a:gd name="T29" fmla="*/ 160 h 160"/>
                <a:gd name="T30" fmla="*/ 179 w 181"/>
                <a:gd name="T31" fmla="*/ 156 h 160"/>
                <a:gd name="T32" fmla="*/ 180 w 181"/>
                <a:gd name="T33" fmla="*/ 139 h 160"/>
                <a:gd name="T34" fmla="*/ 170 w 181"/>
                <a:gd name="T35" fmla="*/ 147 h 160"/>
                <a:gd name="T36" fmla="*/ 11 w 181"/>
                <a:gd name="T37" fmla="*/ 147 h 160"/>
                <a:gd name="T38" fmla="*/ 7 w 181"/>
                <a:gd name="T39" fmla="*/ 140 h 160"/>
                <a:gd name="T40" fmla="*/ 24 w 181"/>
                <a:gd name="T41" fmla="*/ 107 h 160"/>
                <a:gd name="T42" fmla="*/ 33 w 181"/>
                <a:gd name="T43" fmla="*/ 100 h 160"/>
                <a:gd name="T44" fmla="*/ 149 w 181"/>
                <a:gd name="T45" fmla="*/ 100 h 160"/>
                <a:gd name="T46" fmla="*/ 157 w 181"/>
                <a:gd name="T47" fmla="*/ 107 h 160"/>
                <a:gd name="T48" fmla="*/ 174 w 181"/>
                <a:gd name="T49" fmla="*/ 140 h 160"/>
                <a:gd name="T50" fmla="*/ 170 w 181"/>
                <a:gd name="T51" fmla="*/ 147 h 160"/>
                <a:gd name="T52" fmla="*/ 26 w 181"/>
                <a:gd name="T53" fmla="*/ 10 h 160"/>
                <a:gd name="T54" fmla="*/ 31 w 181"/>
                <a:gd name="T55" fmla="*/ 6 h 160"/>
                <a:gd name="T56" fmla="*/ 151 w 181"/>
                <a:gd name="T57" fmla="*/ 6 h 160"/>
                <a:gd name="T58" fmla="*/ 155 w 181"/>
                <a:gd name="T59" fmla="*/ 10 h 160"/>
                <a:gd name="T60" fmla="*/ 155 w 181"/>
                <a:gd name="T61" fmla="*/ 90 h 160"/>
                <a:gd name="T62" fmla="*/ 151 w 181"/>
                <a:gd name="T63" fmla="*/ 94 h 160"/>
                <a:gd name="T64" fmla="*/ 31 w 181"/>
                <a:gd name="T65" fmla="*/ 94 h 160"/>
                <a:gd name="T66" fmla="*/ 26 w 181"/>
                <a:gd name="T67" fmla="*/ 90 h 160"/>
                <a:gd name="T68" fmla="*/ 26 w 181"/>
                <a:gd name="T69" fmla="*/ 1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60">
                  <a:moveTo>
                    <a:pt x="180" y="139"/>
                  </a:moveTo>
                  <a:cubicBezTo>
                    <a:pt x="163" y="105"/>
                    <a:pt x="163" y="105"/>
                    <a:pt x="163" y="105"/>
                  </a:cubicBezTo>
                  <a:cubicBezTo>
                    <a:pt x="162" y="102"/>
                    <a:pt x="160" y="99"/>
                    <a:pt x="158" y="97"/>
                  </a:cubicBezTo>
                  <a:cubicBezTo>
                    <a:pt x="160" y="96"/>
                    <a:pt x="161" y="93"/>
                    <a:pt x="161" y="90"/>
                  </a:cubicBezTo>
                  <a:cubicBezTo>
                    <a:pt x="161" y="10"/>
                    <a:pt x="161" y="10"/>
                    <a:pt x="161" y="10"/>
                  </a:cubicBezTo>
                  <a:cubicBezTo>
                    <a:pt x="161" y="4"/>
                    <a:pt x="157" y="0"/>
                    <a:pt x="151" y="0"/>
                  </a:cubicBezTo>
                  <a:cubicBezTo>
                    <a:pt x="31" y="0"/>
                    <a:pt x="31" y="0"/>
                    <a:pt x="31" y="0"/>
                  </a:cubicBezTo>
                  <a:cubicBezTo>
                    <a:pt x="25" y="0"/>
                    <a:pt x="20" y="4"/>
                    <a:pt x="20" y="10"/>
                  </a:cubicBezTo>
                  <a:cubicBezTo>
                    <a:pt x="20" y="90"/>
                    <a:pt x="20" y="90"/>
                    <a:pt x="20" y="90"/>
                  </a:cubicBezTo>
                  <a:cubicBezTo>
                    <a:pt x="20" y="93"/>
                    <a:pt x="22" y="96"/>
                    <a:pt x="24" y="97"/>
                  </a:cubicBezTo>
                  <a:cubicBezTo>
                    <a:pt x="22" y="99"/>
                    <a:pt x="20" y="102"/>
                    <a:pt x="19" y="105"/>
                  </a:cubicBezTo>
                  <a:cubicBezTo>
                    <a:pt x="1" y="139"/>
                    <a:pt x="1" y="139"/>
                    <a:pt x="1" y="139"/>
                  </a:cubicBezTo>
                  <a:cubicBezTo>
                    <a:pt x="0" y="142"/>
                    <a:pt x="1" y="153"/>
                    <a:pt x="3" y="156"/>
                  </a:cubicBezTo>
                  <a:cubicBezTo>
                    <a:pt x="5" y="158"/>
                    <a:pt x="8" y="160"/>
                    <a:pt x="11" y="160"/>
                  </a:cubicBezTo>
                  <a:cubicBezTo>
                    <a:pt x="170" y="160"/>
                    <a:pt x="170" y="160"/>
                    <a:pt x="170" y="160"/>
                  </a:cubicBezTo>
                  <a:cubicBezTo>
                    <a:pt x="174" y="160"/>
                    <a:pt x="177" y="158"/>
                    <a:pt x="179" y="156"/>
                  </a:cubicBezTo>
                  <a:cubicBezTo>
                    <a:pt x="181" y="153"/>
                    <a:pt x="181" y="142"/>
                    <a:pt x="180" y="139"/>
                  </a:cubicBezTo>
                  <a:close/>
                  <a:moveTo>
                    <a:pt x="170" y="147"/>
                  </a:moveTo>
                  <a:cubicBezTo>
                    <a:pt x="11" y="147"/>
                    <a:pt x="11" y="147"/>
                    <a:pt x="11" y="147"/>
                  </a:cubicBezTo>
                  <a:cubicBezTo>
                    <a:pt x="8" y="147"/>
                    <a:pt x="6" y="144"/>
                    <a:pt x="7" y="140"/>
                  </a:cubicBezTo>
                  <a:cubicBezTo>
                    <a:pt x="24" y="107"/>
                    <a:pt x="24" y="107"/>
                    <a:pt x="24" y="107"/>
                  </a:cubicBezTo>
                  <a:cubicBezTo>
                    <a:pt x="25" y="103"/>
                    <a:pt x="29" y="100"/>
                    <a:pt x="33" y="100"/>
                  </a:cubicBezTo>
                  <a:cubicBezTo>
                    <a:pt x="149" y="100"/>
                    <a:pt x="149" y="100"/>
                    <a:pt x="149" y="100"/>
                  </a:cubicBezTo>
                  <a:cubicBezTo>
                    <a:pt x="152" y="100"/>
                    <a:pt x="156" y="103"/>
                    <a:pt x="157" y="107"/>
                  </a:cubicBezTo>
                  <a:cubicBezTo>
                    <a:pt x="174" y="140"/>
                    <a:pt x="174" y="140"/>
                    <a:pt x="174" y="140"/>
                  </a:cubicBezTo>
                  <a:cubicBezTo>
                    <a:pt x="176" y="144"/>
                    <a:pt x="174" y="147"/>
                    <a:pt x="170" y="147"/>
                  </a:cubicBezTo>
                  <a:close/>
                  <a:moveTo>
                    <a:pt x="26" y="10"/>
                  </a:moveTo>
                  <a:cubicBezTo>
                    <a:pt x="26" y="8"/>
                    <a:pt x="28" y="6"/>
                    <a:pt x="31" y="6"/>
                  </a:cubicBezTo>
                  <a:cubicBezTo>
                    <a:pt x="151" y="6"/>
                    <a:pt x="151" y="6"/>
                    <a:pt x="151" y="6"/>
                  </a:cubicBezTo>
                  <a:cubicBezTo>
                    <a:pt x="153" y="6"/>
                    <a:pt x="155" y="8"/>
                    <a:pt x="155" y="10"/>
                  </a:cubicBezTo>
                  <a:cubicBezTo>
                    <a:pt x="155" y="90"/>
                    <a:pt x="155" y="90"/>
                    <a:pt x="155" y="90"/>
                  </a:cubicBezTo>
                  <a:cubicBezTo>
                    <a:pt x="155" y="92"/>
                    <a:pt x="153" y="94"/>
                    <a:pt x="151" y="94"/>
                  </a:cubicBezTo>
                  <a:cubicBezTo>
                    <a:pt x="31" y="94"/>
                    <a:pt x="31" y="94"/>
                    <a:pt x="31" y="94"/>
                  </a:cubicBezTo>
                  <a:cubicBezTo>
                    <a:pt x="28" y="94"/>
                    <a:pt x="26" y="92"/>
                    <a:pt x="26" y="90"/>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9" name="Freeform 142"/>
            <p:cNvSpPr>
              <a:spLocks/>
            </p:cNvSpPr>
            <p:nvPr/>
          </p:nvSpPr>
          <p:spPr bwMode="auto">
            <a:xfrm>
              <a:off x="6599238" y="2751138"/>
              <a:ext cx="120650" cy="42862"/>
            </a:xfrm>
            <a:custGeom>
              <a:avLst/>
              <a:gdLst>
                <a:gd name="T0" fmla="*/ 47 w 50"/>
                <a:gd name="T1" fmla="*/ 2 h 18"/>
                <a:gd name="T2" fmla="*/ 43 w 50"/>
                <a:gd name="T3" fmla="*/ 0 h 18"/>
                <a:gd name="T4" fmla="*/ 6 w 50"/>
                <a:gd name="T5" fmla="*/ 0 h 18"/>
                <a:gd name="T6" fmla="*/ 3 w 50"/>
                <a:gd name="T7" fmla="*/ 2 h 18"/>
                <a:gd name="T8" fmla="*/ 0 w 50"/>
                <a:gd name="T9" fmla="*/ 15 h 18"/>
                <a:gd name="T10" fmla="*/ 0 w 50"/>
                <a:gd name="T11" fmla="*/ 17 h 18"/>
                <a:gd name="T12" fmla="*/ 3 w 50"/>
                <a:gd name="T13" fmla="*/ 18 h 18"/>
                <a:gd name="T14" fmla="*/ 47 w 50"/>
                <a:gd name="T15" fmla="*/ 18 h 18"/>
                <a:gd name="T16" fmla="*/ 49 w 50"/>
                <a:gd name="T17" fmla="*/ 17 h 18"/>
                <a:gd name="T18" fmla="*/ 50 w 50"/>
                <a:gd name="T19" fmla="*/ 15 h 18"/>
                <a:gd name="T20" fmla="*/ 47 w 50"/>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8">
                  <a:moveTo>
                    <a:pt x="47" y="2"/>
                  </a:moveTo>
                  <a:cubicBezTo>
                    <a:pt x="47" y="1"/>
                    <a:pt x="45" y="0"/>
                    <a:pt x="43" y="0"/>
                  </a:cubicBezTo>
                  <a:cubicBezTo>
                    <a:pt x="6" y="0"/>
                    <a:pt x="6" y="0"/>
                    <a:pt x="6" y="0"/>
                  </a:cubicBezTo>
                  <a:cubicBezTo>
                    <a:pt x="5" y="0"/>
                    <a:pt x="3" y="1"/>
                    <a:pt x="3" y="2"/>
                  </a:cubicBezTo>
                  <a:cubicBezTo>
                    <a:pt x="0" y="15"/>
                    <a:pt x="0" y="15"/>
                    <a:pt x="0" y="15"/>
                  </a:cubicBezTo>
                  <a:cubicBezTo>
                    <a:pt x="0" y="16"/>
                    <a:pt x="0" y="17"/>
                    <a:pt x="0" y="17"/>
                  </a:cubicBezTo>
                  <a:cubicBezTo>
                    <a:pt x="1" y="18"/>
                    <a:pt x="2" y="18"/>
                    <a:pt x="3" y="18"/>
                  </a:cubicBezTo>
                  <a:cubicBezTo>
                    <a:pt x="47" y="18"/>
                    <a:pt x="47" y="18"/>
                    <a:pt x="47" y="18"/>
                  </a:cubicBezTo>
                  <a:cubicBezTo>
                    <a:pt x="48" y="18"/>
                    <a:pt x="49" y="18"/>
                    <a:pt x="49" y="17"/>
                  </a:cubicBezTo>
                  <a:cubicBezTo>
                    <a:pt x="50" y="17"/>
                    <a:pt x="50" y="16"/>
                    <a:pt x="50" y="15"/>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0" name="Freeform 143"/>
            <p:cNvSpPr>
              <a:spLocks/>
            </p:cNvSpPr>
            <p:nvPr/>
          </p:nvSpPr>
          <p:spPr bwMode="auto">
            <a:xfrm>
              <a:off x="6511925" y="2479675"/>
              <a:ext cx="295275" cy="193675"/>
            </a:xfrm>
            <a:custGeom>
              <a:avLst/>
              <a:gdLst>
                <a:gd name="T0" fmla="*/ 6 w 122"/>
                <a:gd name="T1" fmla="*/ 80 h 80"/>
                <a:gd name="T2" fmla="*/ 115 w 122"/>
                <a:gd name="T3" fmla="*/ 80 h 80"/>
                <a:gd name="T4" fmla="*/ 122 w 122"/>
                <a:gd name="T5" fmla="*/ 73 h 80"/>
                <a:gd name="T6" fmla="*/ 122 w 122"/>
                <a:gd name="T7" fmla="*/ 6 h 80"/>
                <a:gd name="T8" fmla="*/ 115 w 122"/>
                <a:gd name="T9" fmla="*/ 0 h 80"/>
                <a:gd name="T10" fmla="*/ 6 w 122"/>
                <a:gd name="T11" fmla="*/ 0 h 80"/>
                <a:gd name="T12" fmla="*/ 0 w 122"/>
                <a:gd name="T13" fmla="*/ 6 h 80"/>
                <a:gd name="T14" fmla="*/ 0 w 122"/>
                <a:gd name="T15" fmla="*/ 73 h 80"/>
                <a:gd name="T16" fmla="*/ 6 w 12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80">
                  <a:moveTo>
                    <a:pt x="6" y="80"/>
                  </a:moveTo>
                  <a:cubicBezTo>
                    <a:pt x="115" y="80"/>
                    <a:pt x="115" y="80"/>
                    <a:pt x="115" y="80"/>
                  </a:cubicBezTo>
                  <a:cubicBezTo>
                    <a:pt x="119" y="80"/>
                    <a:pt x="122" y="77"/>
                    <a:pt x="122" y="73"/>
                  </a:cubicBezTo>
                  <a:cubicBezTo>
                    <a:pt x="122" y="6"/>
                    <a:pt x="122" y="6"/>
                    <a:pt x="122" y="6"/>
                  </a:cubicBezTo>
                  <a:cubicBezTo>
                    <a:pt x="122" y="3"/>
                    <a:pt x="119" y="0"/>
                    <a:pt x="115" y="0"/>
                  </a:cubicBezTo>
                  <a:cubicBezTo>
                    <a:pt x="6" y="0"/>
                    <a:pt x="6" y="0"/>
                    <a:pt x="6" y="0"/>
                  </a:cubicBezTo>
                  <a:cubicBezTo>
                    <a:pt x="3" y="0"/>
                    <a:pt x="0" y="3"/>
                    <a:pt x="0" y="6"/>
                  </a:cubicBezTo>
                  <a:cubicBezTo>
                    <a:pt x="0" y="73"/>
                    <a:pt x="0" y="73"/>
                    <a:pt x="0" y="73"/>
                  </a:cubicBezTo>
                  <a:cubicBezTo>
                    <a:pt x="0" y="77"/>
                    <a:pt x="3" y="80"/>
                    <a:pt x="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6" name="TextBox 15"/>
          <p:cNvSpPr txBox="1"/>
          <p:nvPr/>
        </p:nvSpPr>
        <p:spPr>
          <a:xfrm>
            <a:off x="7622400"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Vending</a:t>
            </a:r>
          </a:p>
        </p:txBody>
      </p:sp>
      <p:sp>
        <p:nvSpPr>
          <p:cNvPr id="24" name="TextBox 23"/>
          <p:cNvSpPr txBox="1"/>
          <p:nvPr/>
        </p:nvSpPr>
        <p:spPr>
          <a:xfrm>
            <a:off x="7622400"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Printer</a:t>
            </a:r>
          </a:p>
        </p:txBody>
      </p:sp>
      <p:grpSp>
        <p:nvGrpSpPr>
          <p:cNvPr id="193" name="Group 192"/>
          <p:cNvGrpSpPr/>
          <p:nvPr/>
        </p:nvGrpSpPr>
        <p:grpSpPr>
          <a:xfrm>
            <a:off x="7726337" y="4291132"/>
            <a:ext cx="570534" cy="612572"/>
            <a:chOff x="7392988" y="4025900"/>
            <a:chExt cx="452438" cy="485775"/>
          </a:xfrm>
          <a:solidFill>
            <a:srgbClr val="0078D7"/>
          </a:solidFill>
        </p:grpSpPr>
        <p:sp>
          <p:nvSpPr>
            <p:cNvPr id="141" name="Freeform 124"/>
            <p:cNvSpPr>
              <a:spLocks noEditPoints="1"/>
            </p:cNvSpPr>
            <p:nvPr/>
          </p:nvSpPr>
          <p:spPr bwMode="auto">
            <a:xfrm>
              <a:off x="7610475" y="4116388"/>
              <a:ext cx="60325" cy="60325"/>
            </a:xfrm>
            <a:custGeom>
              <a:avLst/>
              <a:gdLst>
                <a:gd name="T0" fmla="*/ 22 w 25"/>
                <a:gd name="T1" fmla="*/ 25 h 25"/>
                <a:gd name="T2" fmla="*/ 4 w 25"/>
                <a:gd name="T3" fmla="*/ 25 h 25"/>
                <a:gd name="T4" fmla="*/ 0 w 25"/>
                <a:gd name="T5" fmla="*/ 21 h 25"/>
                <a:gd name="T6" fmla="*/ 0 w 25"/>
                <a:gd name="T7" fmla="*/ 3 h 25"/>
                <a:gd name="T8" fmla="*/ 4 w 25"/>
                <a:gd name="T9" fmla="*/ 0 h 25"/>
                <a:gd name="T10" fmla="*/ 22 w 25"/>
                <a:gd name="T11" fmla="*/ 0 h 25"/>
                <a:gd name="T12" fmla="*/ 25 w 25"/>
                <a:gd name="T13" fmla="*/ 3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3"/>
                    <a:pt x="0" y="3"/>
                    <a:pt x="0" y="3"/>
                  </a:cubicBezTo>
                  <a:cubicBezTo>
                    <a:pt x="0" y="1"/>
                    <a:pt x="2" y="0"/>
                    <a:pt x="4" y="0"/>
                  </a:cubicBezTo>
                  <a:cubicBezTo>
                    <a:pt x="22" y="0"/>
                    <a:pt x="22" y="0"/>
                    <a:pt x="22" y="0"/>
                  </a:cubicBezTo>
                  <a:cubicBezTo>
                    <a:pt x="23" y="0"/>
                    <a:pt x="25" y="1"/>
                    <a:pt x="25" y="3"/>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2" name="Freeform 125"/>
            <p:cNvSpPr>
              <a:spLocks noEditPoints="1"/>
            </p:cNvSpPr>
            <p:nvPr/>
          </p:nvSpPr>
          <p:spPr bwMode="auto">
            <a:xfrm>
              <a:off x="7610475" y="4200525"/>
              <a:ext cx="60325" cy="61912"/>
            </a:xfrm>
            <a:custGeom>
              <a:avLst/>
              <a:gdLst>
                <a:gd name="T0" fmla="*/ 22 w 25"/>
                <a:gd name="T1" fmla="*/ 25 h 25"/>
                <a:gd name="T2" fmla="*/ 4 w 25"/>
                <a:gd name="T3" fmla="*/ 25 h 25"/>
                <a:gd name="T4" fmla="*/ 0 w 25"/>
                <a:gd name="T5" fmla="*/ 21 h 25"/>
                <a:gd name="T6" fmla="*/ 0 w 25"/>
                <a:gd name="T7" fmla="*/ 4 h 25"/>
                <a:gd name="T8" fmla="*/ 4 w 25"/>
                <a:gd name="T9" fmla="*/ 0 h 25"/>
                <a:gd name="T10" fmla="*/ 22 w 25"/>
                <a:gd name="T11" fmla="*/ 0 h 25"/>
                <a:gd name="T12" fmla="*/ 25 w 25"/>
                <a:gd name="T13" fmla="*/ 4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4"/>
                    <a:pt x="0" y="4"/>
                    <a:pt x="0" y="4"/>
                  </a:cubicBezTo>
                  <a:cubicBezTo>
                    <a:pt x="0" y="2"/>
                    <a:pt x="2" y="0"/>
                    <a:pt x="4" y="0"/>
                  </a:cubicBezTo>
                  <a:cubicBezTo>
                    <a:pt x="22" y="0"/>
                    <a:pt x="22" y="0"/>
                    <a:pt x="22" y="0"/>
                  </a:cubicBezTo>
                  <a:cubicBezTo>
                    <a:pt x="23" y="0"/>
                    <a:pt x="25" y="2"/>
                    <a:pt x="25" y="4"/>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3" name="Freeform 126"/>
            <p:cNvSpPr>
              <a:spLocks noEditPoints="1"/>
            </p:cNvSpPr>
            <p:nvPr/>
          </p:nvSpPr>
          <p:spPr bwMode="auto">
            <a:xfrm>
              <a:off x="7481888" y="4318000"/>
              <a:ext cx="146050" cy="103187"/>
            </a:xfrm>
            <a:custGeom>
              <a:avLst/>
              <a:gdLst>
                <a:gd name="T0" fmla="*/ 57 w 60"/>
                <a:gd name="T1" fmla="*/ 43 h 43"/>
                <a:gd name="T2" fmla="*/ 4 w 60"/>
                <a:gd name="T3" fmla="*/ 43 h 43"/>
                <a:gd name="T4" fmla="*/ 0 w 60"/>
                <a:gd name="T5" fmla="*/ 39 h 43"/>
                <a:gd name="T6" fmla="*/ 0 w 60"/>
                <a:gd name="T7" fmla="*/ 4 h 43"/>
                <a:gd name="T8" fmla="*/ 4 w 60"/>
                <a:gd name="T9" fmla="*/ 0 h 43"/>
                <a:gd name="T10" fmla="*/ 57 w 60"/>
                <a:gd name="T11" fmla="*/ 0 h 43"/>
                <a:gd name="T12" fmla="*/ 60 w 60"/>
                <a:gd name="T13" fmla="*/ 4 h 43"/>
                <a:gd name="T14" fmla="*/ 60 w 60"/>
                <a:gd name="T15" fmla="*/ 39 h 43"/>
                <a:gd name="T16" fmla="*/ 57 w 60"/>
                <a:gd name="T17" fmla="*/ 43 h 43"/>
                <a:gd name="T18" fmla="*/ 8 w 60"/>
                <a:gd name="T19" fmla="*/ 28 h 43"/>
                <a:gd name="T20" fmla="*/ 54 w 60"/>
                <a:gd name="T21" fmla="*/ 28 h 43"/>
                <a:gd name="T22" fmla="*/ 53 w 60"/>
                <a:gd name="T23" fmla="*/ 7 h 43"/>
                <a:gd name="T24" fmla="*/ 7 w 60"/>
                <a:gd name="T25" fmla="*/ 7 h 43"/>
                <a:gd name="T26" fmla="*/ 8 w 60"/>
                <a:gd name="T27"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3">
                  <a:moveTo>
                    <a:pt x="57" y="43"/>
                  </a:moveTo>
                  <a:cubicBezTo>
                    <a:pt x="4" y="43"/>
                    <a:pt x="4" y="43"/>
                    <a:pt x="4" y="43"/>
                  </a:cubicBezTo>
                  <a:cubicBezTo>
                    <a:pt x="2" y="43"/>
                    <a:pt x="0" y="41"/>
                    <a:pt x="0" y="39"/>
                  </a:cubicBezTo>
                  <a:cubicBezTo>
                    <a:pt x="0" y="4"/>
                    <a:pt x="0" y="4"/>
                    <a:pt x="0" y="4"/>
                  </a:cubicBezTo>
                  <a:cubicBezTo>
                    <a:pt x="0" y="2"/>
                    <a:pt x="2" y="0"/>
                    <a:pt x="4" y="0"/>
                  </a:cubicBezTo>
                  <a:cubicBezTo>
                    <a:pt x="57" y="0"/>
                    <a:pt x="57" y="0"/>
                    <a:pt x="57" y="0"/>
                  </a:cubicBezTo>
                  <a:cubicBezTo>
                    <a:pt x="59" y="0"/>
                    <a:pt x="60" y="2"/>
                    <a:pt x="60" y="4"/>
                  </a:cubicBezTo>
                  <a:cubicBezTo>
                    <a:pt x="60" y="39"/>
                    <a:pt x="60" y="39"/>
                    <a:pt x="60" y="39"/>
                  </a:cubicBezTo>
                  <a:cubicBezTo>
                    <a:pt x="60" y="41"/>
                    <a:pt x="59" y="43"/>
                    <a:pt x="57" y="43"/>
                  </a:cubicBezTo>
                  <a:close/>
                  <a:moveTo>
                    <a:pt x="8" y="28"/>
                  </a:moveTo>
                  <a:cubicBezTo>
                    <a:pt x="54" y="28"/>
                    <a:pt x="54" y="28"/>
                    <a:pt x="54" y="28"/>
                  </a:cubicBezTo>
                  <a:cubicBezTo>
                    <a:pt x="53" y="7"/>
                    <a:pt x="53" y="7"/>
                    <a:pt x="53" y="7"/>
                  </a:cubicBezTo>
                  <a:cubicBezTo>
                    <a:pt x="7" y="7"/>
                    <a:pt x="7" y="7"/>
                    <a:pt x="7" y="7"/>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4" name="Freeform 127"/>
            <p:cNvSpPr>
              <a:spLocks noEditPoints="1"/>
            </p:cNvSpPr>
            <p:nvPr/>
          </p:nvSpPr>
          <p:spPr bwMode="auto">
            <a:xfrm>
              <a:off x="7392988" y="4025900"/>
              <a:ext cx="452438" cy="485775"/>
            </a:xfrm>
            <a:custGeom>
              <a:avLst/>
              <a:gdLst>
                <a:gd name="T0" fmla="*/ 184 w 187"/>
                <a:gd name="T1" fmla="*/ 18 h 200"/>
                <a:gd name="T2" fmla="*/ 131 w 187"/>
                <a:gd name="T3" fmla="*/ 0 h 200"/>
                <a:gd name="T4" fmla="*/ 131 w 187"/>
                <a:gd name="T5" fmla="*/ 0 h 200"/>
                <a:gd name="T6" fmla="*/ 131 w 187"/>
                <a:gd name="T7" fmla="*/ 0 h 200"/>
                <a:gd name="T8" fmla="*/ 130 w 187"/>
                <a:gd name="T9" fmla="*/ 0 h 200"/>
                <a:gd name="T10" fmla="*/ 129 w 187"/>
                <a:gd name="T11" fmla="*/ 0 h 200"/>
                <a:gd name="T12" fmla="*/ 6 w 187"/>
                <a:gd name="T13" fmla="*/ 0 h 200"/>
                <a:gd name="T14" fmla="*/ 0 w 187"/>
                <a:gd name="T15" fmla="*/ 5 h 200"/>
                <a:gd name="T16" fmla="*/ 0 w 187"/>
                <a:gd name="T17" fmla="*/ 195 h 200"/>
                <a:gd name="T18" fmla="*/ 6 w 187"/>
                <a:gd name="T19" fmla="*/ 200 h 200"/>
                <a:gd name="T20" fmla="*/ 182 w 187"/>
                <a:gd name="T21" fmla="*/ 200 h 200"/>
                <a:gd name="T22" fmla="*/ 187 w 187"/>
                <a:gd name="T23" fmla="*/ 195 h 200"/>
                <a:gd name="T24" fmla="*/ 187 w 187"/>
                <a:gd name="T25" fmla="*/ 23 h 200"/>
                <a:gd name="T26" fmla="*/ 184 w 187"/>
                <a:gd name="T27" fmla="*/ 18 h 200"/>
                <a:gd name="T28" fmla="*/ 124 w 187"/>
                <a:gd name="T29" fmla="*/ 189 h 200"/>
                <a:gd name="T30" fmla="*/ 11 w 187"/>
                <a:gd name="T31" fmla="*/ 189 h 200"/>
                <a:gd name="T32" fmla="*/ 11 w 187"/>
                <a:gd name="T33" fmla="*/ 10 h 200"/>
                <a:gd name="T34" fmla="*/ 124 w 187"/>
                <a:gd name="T35" fmla="*/ 10 h 200"/>
                <a:gd name="T36" fmla="*/ 124 w 187"/>
                <a:gd name="T37"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00">
                  <a:moveTo>
                    <a:pt x="184" y="18"/>
                  </a:moveTo>
                  <a:cubicBezTo>
                    <a:pt x="131" y="0"/>
                    <a:pt x="131" y="0"/>
                    <a:pt x="131" y="0"/>
                  </a:cubicBezTo>
                  <a:cubicBezTo>
                    <a:pt x="131" y="0"/>
                    <a:pt x="131" y="0"/>
                    <a:pt x="131" y="0"/>
                  </a:cubicBezTo>
                  <a:cubicBezTo>
                    <a:pt x="131" y="0"/>
                    <a:pt x="131" y="0"/>
                    <a:pt x="131" y="0"/>
                  </a:cubicBezTo>
                  <a:cubicBezTo>
                    <a:pt x="130" y="0"/>
                    <a:pt x="130" y="0"/>
                    <a:pt x="130" y="0"/>
                  </a:cubicBezTo>
                  <a:cubicBezTo>
                    <a:pt x="130" y="0"/>
                    <a:pt x="129" y="0"/>
                    <a:pt x="129" y="0"/>
                  </a:cubicBezTo>
                  <a:cubicBezTo>
                    <a:pt x="6" y="0"/>
                    <a:pt x="6" y="0"/>
                    <a:pt x="6" y="0"/>
                  </a:cubicBezTo>
                  <a:cubicBezTo>
                    <a:pt x="3" y="0"/>
                    <a:pt x="0" y="2"/>
                    <a:pt x="0" y="5"/>
                  </a:cubicBezTo>
                  <a:cubicBezTo>
                    <a:pt x="0" y="195"/>
                    <a:pt x="0" y="195"/>
                    <a:pt x="0" y="195"/>
                  </a:cubicBezTo>
                  <a:cubicBezTo>
                    <a:pt x="0" y="197"/>
                    <a:pt x="3" y="200"/>
                    <a:pt x="6" y="200"/>
                  </a:cubicBezTo>
                  <a:cubicBezTo>
                    <a:pt x="182" y="200"/>
                    <a:pt x="182" y="200"/>
                    <a:pt x="182" y="200"/>
                  </a:cubicBezTo>
                  <a:cubicBezTo>
                    <a:pt x="185" y="200"/>
                    <a:pt x="187" y="197"/>
                    <a:pt x="187" y="195"/>
                  </a:cubicBezTo>
                  <a:cubicBezTo>
                    <a:pt x="187" y="23"/>
                    <a:pt x="187" y="23"/>
                    <a:pt x="187" y="23"/>
                  </a:cubicBezTo>
                  <a:cubicBezTo>
                    <a:pt x="187" y="20"/>
                    <a:pt x="186" y="18"/>
                    <a:pt x="184" y="18"/>
                  </a:cubicBezTo>
                  <a:close/>
                  <a:moveTo>
                    <a:pt x="124" y="189"/>
                  </a:moveTo>
                  <a:cubicBezTo>
                    <a:pt x="11" y="189"/>
                    <a:pt x="11" y="189"/>
                    <a:pt x="11" y="189"/>
                  </a:cubicBezTo>
                  <a:cubicBezTo>
                    <a:pt x="11" y="10"/>
                    <a:pt x="11" y="10"/>
                    <a:pt x="11" y="10"/>
                  </a:cubicBezTo>
                  <a:cubicBezTo>
                    <a:pt x="124" y="10"/>
                    <a:pt x="124" y="10"/>
                    <a:pt x="124" y="10"/>
                  </a:cubicBezTo>
                  <a:lnTo>
                    <a:pt x="124"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3" name="Group 182"/>
          <p:cNvGrpSpPr/>
          <p:nvPr/>
        </p:nvGrpSpPr>
        <p:grpSpPr>
          <a:xfrm>
            <a:off x="7737347" y="2202513"/>
            <a:ext cx="548512" cy="478446"/>
            <a:chOff x="7412038" y="2459038"/>
            <a:chExt cx="434975" cy="379412"/>
          </a:xfrm>
          <a:solidFill>
            <a:srgbClr val="0078D7"/>
          </a:solidFill>
        </p:grpSpPr>
        <p:sp>
          <p:nvSpPr>
            <p:cNvPr id="161" name="Rectangle 144"/>
            <p:cNvSpPr>
              <a:spLocks noChangeArrowheads="1"/>
            </p:cNvSpPr>
            <p:nvPr/>
          </p:nvSpPr>
          <p:spPr bwMode="auto">
            <a:xfrm>
              <a:off x="7545388" y="2674938"/>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2" name="Rectangle 145"/>
            <p:cNvSpPr>
              <a:spLocks noChangeArrowheads="1"/>
            </p:cNvSpPr>
            <p:nvPr/>
          </p:nvSpPr>
          <p:spPr bwMode="auto">
            <a:xfrm>
              <a:off x="7545388" y="2724150"/>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3" name="Rectangle 146"/>
            <p:cNvSpPr>
              <a:spLocks noChangeArrowheads="1"/>
            </p:cNvSpPr>
            <p:nvPr/>
          </p:nvSpPr>
          <p:spPr bwMode="auto">
            <a:xfrm>
              <a:off x="7545388" y="2770188"/>
              <a:ext cx="1666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4" name="Freeform 147"/>
            <p:cNvSpPr>
              <a:spLocks noEditPoints="1"/>
            </p:cNvSpPr>
            <p:nvPr/>
          </p:nvSpPr>
          <p:spPr bwMode="auto">
            <a:xfrm>
              <a:off x="7412038" y="2459038"/>
              <a:ext cx="434975" cy="379412"/>
            </a:xfrm>
            <a:custGeom>
              <a:avLst/>
              <a:gdLst>
                <a:gd name="T0" fmla="*/ 274 w 274"/>
                <a:gd name="T1" fmla="*/ 57 h 239"/>
                <a:gd name="T2" fmla="*/ 217 w 274"/>
                <a:gd name="T3" fmla="*/ 57 h 239"/>
                <a:gd name="T4" fmla="*/ 217 w 274"/>
                <a:gd name="T5" fmla="*/ 0 h 239"/>
                <a:gd name="T6" fmla="*/ 57 w 274"/>
                <a:gd name="T7" fmla="*/ 0 h 239"/>
                <a:gd name="T8" fmla="*/ 57 w 274"/>
                <a:gd name="T9" fmla="*/ 57 h 239"/>
                <a:gd name="T10" fmla="*/ 0 w 274"/>
                <a:gd name="T11" fmla="*/ 57 h 239"/>
                <a:gd name="T12" fmla="*/ 0 w 274"/>
                <a:gd name="T13" fmla="*/ 190 h 239"/>
                <a:gd name="T14" fmla="*/ 55 w 274"/>
                <a:gd name="T15" fmla="*/ 190 h 239"/>
                <a:gd name="T16" fmla="*/ 55 w 274"/>
                <a:gd name="T17" fmla="*/ 239 h 239"/>
                <a:gd name="T18" fmla="*/ 217 w 274"/>
                <a:gd name="T19" fmla="*/ 239 h 239"/>
                <a:gd name="T20" fmla="*/ 217 w 274"/>
                <a:gd name="T21" fmla="*/ 190 h 239"/>
                <a:gd name="T22" fmla="*/ 274 w 274"/>
                <a:gd name="T23" fmla="*/ 190 h 239"/>
                <a:gd name="T24" fmla="*/ 274 w 274"/>
                <a:gd name="T25" fmla="*/ 57 h 239"/>
                <a:gd name="T26" fmla="*/ 69 w 274"/>
                <a:gd name="T27" fmla="*/ 11 h 239"/>
                <a:gd name="T28" fmla="*/ 206 w 274"/>
                <a:gd name="T29" fmla="*/ 11 h 239"/>
                <a:gd name="T30" fmla="*/ 206 w 274"/>
                <a:gd name="T31" fmla="*/ 57 h 239"/>
                <a:gd name="T32" fmla="*/ 69 w 274"/>
                <a:gd name="T33" fmla="*/ 57 h 239"/>
                <a:gd name="T34" fmla="*/ 69 w 274"/>
                <a:gd name="T35" fmla="*/ 11 h 239"/>
                <a:gd name="T36" fmla="*/ 206 w 274"/>
                <a:gd name="T37" fmla="*/ 227 h 239"/>
                <a:gd name="T38" fmla="*/ 67 w 274"/>
                <a:gd name="T39" fmla="*/ 227 h 239"/>
                <a:gd name="T40" fmla="*/ 67 w 274"/>
                <a:gd name="T41" fmla="*/ 110 h 239"/>
                <a:gd name="T42" fmla="*/ 206 w 274"/>
                <a:gd name="T43" fmla="*/ 110 h 239"/>
                <a:gd name="T44" fmla="*/ 206 w 274"/>
                <a:gd name="T45"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239">
                  <a:moveTo>
                    <a:pt x="274" y="57"/>
                  </a:moveTo>
                  <a:lnTo>
                    <a:pt x="217" y="57"/>
                  </a:lnTo>
                  <a:lnTo>
                    <a:pt x="217" y="0"/>
                  </a:lnTo>
                  <a:lnTo>
                    <a:pt x="57" y="0"/>
                  </a:lnTo>
                  <a:lnTo>
                    <a:pt x="57" y="57"/>
                  </a:lnTo>
                  <a:lnTo>
                    <a:pt x="0" y="57"/>
                  </a:lnTo>
                  <a:lnTo>
                    <a:pt x="0" y="190"/>
                  </a:lnTo>
                  <a:lnTo>
                    <a:pt x="55" y="190"/>
                  </a:lnTo>
                  <a:lnTo>
                    <a:pt x="55" y="239"/>
                  </a:lnTo>
                  <a:lnTo>
                    <a:pt x="217" y="239"/>
                  </a:lnTo>
                  <a:lnTo>
                    <a:pt x="217" y="190"/>
                  </a:lnTo>
                  <a:lnTo>
                    <a:pt x="274" y="190"/>
                  </a:lnTo>
                  <a:lnTo>
                    <a:pt x="274" y="57"/>
                  </a:lnTo>
                  <a:close/>
                  <a:moveTo>
                    <a:pt x="69" y="11"/>
                  </a:moveTo>
                  <a:lnTo>
                    <a:pt x="206" y="11"/>
                  </a:lnTo>
                  <a:lnTo>
                    <a:pt x="206" y="57"/>
                  </a:lnTo>
                  <a:lnTo>
                    <a:pt x="69" y="57"/>
                  </a:lnTo>
                  <a:lnTo>
                    <a:pt x="69" y="11"/>
                  </a:lnTo>
                  <a:close/>
                  <a:moveTo>
                    <a:pt x="206" y="227"/>
                  </a:moveTo>
                  <a:lnTo>
                    <a:pt x="67" y="227"/>
                  </a:lnTo>
                  <a:lnTo>
                    <a:pt x="67" y="110"/>
                  </a:lnTo>
                  <a:lnTo>
                    <a:pt x="206" y="110"/>
                  </a:lnTo>
                  <a:lnTo>
                    <a:pt x="206"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7" name="TextBox 16"/>
          <p:cNvSpPr txBox="1"/>
          <p:nvPr/>
        </p:nvSpPr>
        <p:spPr>
          <a:xfrm>
            <a:off x="8801415"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Security</a:t>
            </a:r>
          </a:p>
        </p:txBody>
      </p:sp>
      <p:sp>
        <p:nvSpPr>
          <p:cNvPr id="25" name="TextBox 24"/>
          <p:cNvSpPr txBox="1"/>
          <p:nvPr/>
        </p:nvSpPr>
        <p:spPr>
          <a:xfrm>
            <a:off x="8782691" y="2821218"/>
            <a:ext cx="869316"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Media player</a:t>
            </a:r>
          </a:p>
        </p:txBody>
      </p:sp>
      <p:sp>
        <p:nvSpPr>
          <p:cNvPr id="145" name="Freeform 128"/>
          <p:cNvSpPr>
            <a:spLocks noEditPoints="1"/>
          </p:cNvSpPr>
          <p:nvPr/>
        </p:nvSpPr>
        <p:spPr bwMode="auto">
          <a:xfrm>
            <a:off x="8885333" y="4441273"/>
            <a:ext cx="610572" cy="462431"/>
          </a:xfrm>
          <a:custGeom>
            <a:avLst/>
            <a:gdLst>
              <a:gd name="T0" fmla="*/ 96 w 200"/>
              <a:gd name="T1" fmla="*/ 88 h 151"/>
              <a:gd name="T2" fmla="*/ 96 w 200"/>
              <a:gd name="T3" fmla="*/ 133 h 151"/>
              <a:gd name="T4" fmla="*/ 90 w 200"/>
              <a:gd name="T5" fmla="*/ 139 h 151"/>
              <a:gd name="T6" fmla="*/ 90 w 200"/>
              <a:gd name="T7" fmla="*/ 139 h 151"/>
              <a:gd name="T8" fmla="*/ 84 w 200"/>
              <a:gd name="T9" fmla="*/ 133 h 151"/>
              <a:gd name="T10" fmla="*/ 84 w 200"/>
              <a:gd name="T11" fmla="*/ 117 h 151"/>
              <a:gd name="T12" fmla="*/ 15 w 200"/>
              <a:gd name="T13" fmla="*/ 120 h 151"/>
              <a:gd name="T14" fmla="*/ 15 w 200"/>
              <a:gd name="T15" fmla="*/ 151 h 151"/>
              <a:gd name="T16" fmla="*/ 0 w 200"/>
              <a:gd name="T17" fmla="*/ 151 h 151"/>
              <a:gd name="T18" fmla="*/ 0 w 200"/>
              <a:gd name="T19" fmla="*/ 87 h 151"/>
              <a:gd name="T20" fmla="*/ 15 w 200"/>
              <a:gd name="T21" fmla="*/ 87 h 151"/>
              <a:gd name="T22" fmla="*/ 15 w 200"/>
              <a:gd name="T23" fmla="*/ 100 h 151"/>
              <a:gd name="T24" fmla="*/ 84 w 200"/>
              <a:gd name="T25" fmla="*/ 105 h 151"/>
              <a:gd name="T26" fmla="*/ 84 w 200"/>
              <a:gd name="T27" fmla="*/ 88 h 151"/>
              <a:gd name="T28" fmla="*/ 76 w 200"/>
              <a:gd name="T29" fmla="*/ 76 h 151"/>
              <a:gd name="T30" fmla="*/ 76 w 200"/>
              <a:gd name="T31" fmla="*/ 75 h 151"/>
              <a:gd name="T32" fmla="*/ 30 w 200"/>
              <a:gd name="T33" fmla="*/ 53 h 151"/>
              <a:gd name="T34" fmla="*/ 28 w 200"/>
              <a:gd name="T35" fmla="*/ 48 h 151"/>
              <a:gd name="T36" fmla="*/ 50 w 200"/>
              <a:gd name="T37" fmla="*/ 3 h 151"/>
              <a:gd name="T38" fmla="*/ 55 w 200"/>
              <a:gd name="T39" fmla="*/ 1 h 151"/>
              <a:gd name="T40" fmla="*/ 180 w 200"/>
              <a:gd name="T41" fmla="*/ 61 h 151"/>
              <a:gd name="T42" fmla="*/ 180 w 200"/>
              <a:gd name="T43" fmla="*/ 61 h 151"/>
              <a:gd name="T44" fmla="*/ 200 w 200"/>
              <a:gd name="T45" fmla="*/ 71 h 151"/>
              <a:gd name="T46" fmla="*/ 186 w 200"/>
              <a:gd name="T47" fmla="*/ 74 h 151"/>
              <a:gd name="T48" fmla="*/ 178 w 200"/>
              <a:gd name="T49" fmla="*/ 77 h 151"/>
              <a:gd name="T50" fmla="*/ 176 w 200"/>
              <a:gd name="T51" fmla="*/ 82 h 151"/>
              <a:gd name="T52" fmla="*/ 177 w 200"/>
              <a:gd name="T53" fmla="*/ 82 h 151"/>
              <a:gd name="T54" fmla="*/ 181 w 200"/>
              <a:gd name="T55" fmla="*/ 83 h 151"/>
              <a:gd name="T56" fmla="*/ 182 w 200"/>
              <a:gd name="T57" fmla="*/ 85 h 151"/>
              <a:gd name="T58" fmla="*/ 173 w 200"/>
              <a:gd name="T59" fmla="*/ 103 h 151"/>
              <a:gd name="T60" fmla="*/ 171 w 200"/>
              <a:gd name="T61" fmla="*/ 103 h 151"/>
              <a:gd name="T62" fmla="*/ 168 w 200"/>
              <a:gd name="T63" fmla="*/ 102 h 151"/>
              <a:gd name="T64" fmla="*/ 167 w 200"/>
              <a:gd name="T65" fmla="*/ 101 h 151"/>
              <a:gd name="T66" fmla="*/ 162 w 200"/>
              <a:gd name="T67" fmla="*/ 112 h 151"/>
              <a:gd name="T68" fmla="*/ 156 w 200"/>
              <a:gd name="T69" fmla="*/ 114 h 151"/>
              <a:gd name="T70" fmla="*/ 99 w 200"/>
              <a:gd name="T71" fmla="*/ 86 h 151"/>
              <a:gd name="T72" fmla="*/ 96 w 200"/>
              <a:gd name="T73" fmla="*/ 88 h 151"/>
              <a:gd name="T74" fmla="*/ 94 w 200"/>
              <a:gd name="T75" fmla="*/ 61 h 151"/>
              <a:gd name="T76" fmla="*/ 101 w 200"/>
              <a:gd name="T77" fmla="*/ 67 h 151"/>
              <a:gd name="T78" fmla="*/ 94 w 200"/>
              <a:gd name="T79" fmla="*/ 74 h 151"/>
              <a:gd name="T80" fmla="*/ 87 w 200"/>
              <a:gd name="T81" fmla="*/ 67 h 151"/>
              <a:gd name="T82" fmla="*/ 94 w 200"/>
              <a:gd name="T83" fmla="*/ 61 h 151"/>
              <a:gd name="T84" fmla="*/ 94 w 200"/>
              <a:gd name="T85" fmla="*/ 58 h 151"/>
              <a:gd name="T86" fmla="*/ 104 w 200"/>
              <a:gd name="T87" fmla="*/ 67 h 151"/>
              <a:gd name="T88" fmla="*/ 94 w 200"/>
              <a:gd name="T89" fmla="*/ 77 h 151"/>
              <a:gd name="T90" fmla="*/ 84 w 200"/>
              <a:gd name="T91" fmla="*/ 67 h 151"/>
              <a:gd name="T92" fmla="*/ 94 w 200"/>
              <a:gd name="T93" fmla="*/ 5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 h="151">
                <a:moveTo>
                  <a:pt x="96" y="88"/>
                </a:moveTo>
                <a:cubicBezTo>
                  <a:pt x="96" y="133"/>
                  <a:pt x="96" y="133"/>
                  <a:pt x="96" y="133"/>
                </a:cubicBezTo>
                <a:cubicBezTo>
                  <a:pt x="96" y="136"/>
                  <a:pt x="94" y="139"/>
                  <a:pt x="90" y="139"/>
                </a:cubicBezTo>
                <a:cubicBezTo>
                  <a:pt x="90" y="139"/>
                  <a:pt x="90" y="139"/>
                  <a:pt x="90" y="139"/>
                </a:cubicBezTo>
                <a:cubicBezTo>
                  <a:pt x="87" y="139"/>
                  <a:pt x="84" y="136"/>
                  <a:pt x="84" y="133"/>
                </a:cubicBezTo>
                <a:cubicBezTo>
                  <a:pt x="84" y="117"/>
                  <a:pt x="84" y="117"/>
                  <a:pt x="84" y="117"/>
                </a:cubicBezTo>
                <a:cubicBezTo>
                  <a:pt x="15" y="120"/>
                  <a:pt x="15" y="120"/>
                  <a:pt x="15" y="120"/>
                </a:cubicBezTo>
                <a:cubicBezTo>
                  <a:pt x="15" y="151"/>
                  <a:pt x="15" y="151"/>
                  <a:pt x="15" y="151"/>
                </a:cubicBezTo>
                <a:cubicBezTo>
                  <a:pt x="0" y="151"/>
                  <a:pt x="0" y="151"/>
                  <a:pt x="0" y="151"/>
                </a:cubicBezTo>
                <a:cubicBezTo>
                  <a:pt x="0" y="87"/>
                  <a:pt x="0" y="87"/>
                  <a:pt x="0" y="87"/>
                </a:cubicBezTo>
                <a:cubicBezTo>
                  <a:pt x="15" y="87"/>
                  <a:pt x="15" y="87"/>
                  <a:pt x="15" y="87"/>
                </a:cubicBezTo>
                <a:cubicBezTo>
                  <a:pt x="15" y="100"/>
                  <a:pt x="15" y="100"/>
                  <a:pt x="15" y="100"/>
                </a:cubicBezTo>
                <a:cubicBezTo>
                  <a:pt x="84" y="105"/>
                  <a:pt x="84" y="105"/>
                  <a:pt x="84" y="105"/>
                </a:cubicBezTo>
                <a:cubicBezTo>
                  <a:pt x="84" y="88"/>
                  <a:pt x="84" y="88"/>
                  <a:pt x="84" y="88"/>
                </a:cubicBezTo>
                <a:cubicBezTo>
                  <a:pt x="79" y="86"/>
                  <a:pt x="76" y="81"/>
                  <a:pt x="76" y="76"/>
                </a:cubicBezTo>
                <a:cubicBezTo>
                  <a:pt x="76" y="76"/>
                  <a:pt x="76" y="76"/>
                  <a:pt x="76" y="75"/>
                </a:cubicBezTo>
                <a:cubicBezTo>
                  <a:pt x="30" y="53"/>
                  <a:pt x="30" y="53"/>
                  <a:pt x="30" y="53"/>
                </a:cubicBezTo>
                <a:cubicBezTo>
                  <a:pt x="28" y="52"/>
                  <a:pt x="27" y="50"/>
                  <a:pt x="28" y="48"/>
                </a:cubicBezTo>
                <a:cubicBezTo>
                  <a:pt x="50" y="3"/>
                  <a:pt x="50" y="3"/>
                  <a:pt x="50" y="3"/>
                </a:cubicBezTo>
                <a:cubicBezTo>
                  <a:pt x="51" y="1"/>
                  <a:pt x="53" y="0"/>
                  <a:pt x="55" y="1"/>
                </a:cubicBezTo>
                <a:cubicBezTo>
                  <a:pt x="180" y="61"/>
                  <a:pt x="180" y="61"/>
                  <a:pt x="180" y="61"/>
                </a:cubicBezTo>
                <a:cubicBezTo>
                  <a:pt x="180" y="61"/>
                  <a:pt x="180" y="61"/>
                  <a:pt x="180" y="61"/>
                </a:cubicBezTo>
                <a:cubicBezTo>
                  <a:pt x="181" y="62"/>
                  <a:pt x="200" y="70"/>
                  <a:pt x="200" y="71"/>
                </a:cubicBezTo>
                <a:cubicBezTo>
                  <a:pt x="200" y="73"/>
                  <a:pt x="193" y="73"/>
                  <a:pt x="186" y="74"/>
                </a:cubicBezTo>
                <a:cubicBezTo>
                  <a:pt x="180" y="75"/>
                  <a:pt x="178" y="77"/>
                  <a:pt x="178" y="77"/>
                </a:cubicBezTo>
                <a:cubicBezTo>
                  <a:pt x="176" y="82"/>
                  <a:pt x="176" y="82"/>
                  <a:pt x="176" y="82"/>
                </a:cubicBezTo>
                <a:cubicBezTo>
                  <a:pt x="176" y="81"/>
                  <a:pt x="177" y="81"/>
                  <a:pt x="177" y="82"/>
                </a:cubicBezTo>
                <a:cubicBezTo>
                  <a:pt x="181" y="83"/>
                  <a:pt x="181" y="83"/>
                  <a:pt x="181" y="83"/>
                </a:cubicBezTo>
                <a:cubicBezTo>
                  <a:pt x="182" y="84"/>
                  <a:pt x="182" y="84"/>
                  <a:pt x="182" y="85"/>
                </a:cubicBezTo>
                <a:cubicBezTo>
                  <a:pt x="173" y="103"/>
                  <a:pt x="173" y="103"/>
                  <a:pt x="173" y="103"/>
                </a:cubicBezTo>
                <a:cubicBezTo>
                  <a:pt x="173" y="103"/>
                  <a:pt x="172" y="104"/>
                  <a:pt x="171" y="103"/>
                </a:cubicBezTo>
                <a:cubicBezTo>
                  <a:pt x="168" y="102"/>
                  <a:pt x="168" y="102"/>
                  <a:pt x="168" y="102"/>
                </a:cubicBezTo>
                <a:cubicBezTo>
                  <a:pt x="167" y="101"/>
                  <a:pt x="167" y="101"/>
                  <a:pt x="167" y="101"/>
                </a:cubicBezTo>
                <a:cubicBezTo>
                  <a:pt x="162" y="112"/>
                  <a:pt x="162" y="112"/>
                  <a:pt x="162" y="112"/>
                </a:cubicBezTo>
                <a:cubicBezTo>
                  <a:pt x="161" y="114"/>
                  <a:pt x="158" y="115"/>
                  <a:pt x="156" y="114"/>
                </a:cubicBezTo>
                <a:cubicBezTo>
                  <a:pt x="99" y="86"/>
                  <a:pt x="99" y="86"/>
                  <a:pt x="99" y="86"/>
                </a:cubicBezTo>
                <a:cubicBezTo>
                  <a:pt x="98" y="87"/>
                  <a:pt x="97" y="88"/>
                  <a:pt x="96" y="88"/>
                </a:cubicBezTo>
                <a:close/>
                <a:moveTo>
                  <a:pt x="94" y="61"/>
                </a:moveTo>
                <a:cubicBezTo>
                  <a:pt x="98" y="61"/>
                  <a:pt x="101" y="64"/>
                  <a:pt x="101" y="67"/>
                </a:cubicBezTo>
                <a:cubicBezTo>
                  <a:pt x="101" y="71"/>
                  <a:pt x="98" y="74"/>
                  <a:pt x="94" y="74"/>
                </a:cubicBezTo>
                <a:cubicBezTo>
                  <a:pt x="90" y="74"/>
                  <a:pt x="87" y="71"/>
                  <a:pt x="87" y="67"/>
                </a:cubicBezTo>
                <a:cubicBezTo>
                  <a:pt x="87" y="64"/>
                  <a:pt x="90" y="61"/>
                  <a:pt x="94" y="61"/>
                </a:cubicBezTo>
                <a:close/>
                <a:moveTo>
                  <a:pt x="94" y="58"/>
                </a:moveTo>
                <a:cubicBezTo>
                  <a:pt x="99" y="58"/>
                  <a:pt x="104" y="62"/>
                  <a:pt x="104" y="67"/>
                </a:cubicBezTo>
                <a:cubicBezTo>
                  <a:pt x="104" y="73"/>
                  <a:pt x="99" y="77"/>
                  <a:pt x="94" y="77"/>
                </a:cubicBezTo>
                <a:cubicBezTo>
                  <a:pt x="89" y="77"/>
                  <a:pt x="84" y="73"/>
                  <a:pt x="84" y="67"/>
                </a:cubicBezTo>
                <a:cubicBezTo>
                  <a:pt x="84" y="62"/>
                  <a:pt x="89" y="58"/>
                  <a:pt x="94" y="58"/>
                </a:cubicBez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nvGrpSpPr>
          <p:cNvPr id="182" name="Group 181"/>
          <p:cNvGrpSpPr/>
          <p:nvPr/>
        </p:nvGrpSpPr>
        <p:grpSpPr>
          <a:xfrm>
            <a:off x="9053196" y="2130445"/>
            <a:ext cx="328306" cy="550514"/>
            <a:chOff x="8467725" y="2430463"/>
            <a:chExt cx="260350" cy="436562"/>
          </a:xfrm>
          <a:solidFill>
            <a:srgbClr val="0078D7"/>
          </a:solidFill>
        </p:grpSpPr>
        <p:sp>
          <p:nvSpPr>
            <p:cNvPr id="165" name="Oval 148"/>
            <p:cNvSpPr>
              <a:spLocks noChangeArrowheads="1"/>
            </p:cNvSpPr>
            <p:nvPr/>
          </p:nvSpPr>
          <p:spPr bwMode="auto">
            <a:xfrm>
              <a:off x="8569325" y="2714625"/>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6" name="Freeform 149"/>
            <p:cNvSpPr>
              <a:spLocks noEditPoints="1"/>
            </p:cNvSpPr>
            <p:nvPr/>
          </p:nvSpPr>
          <p:spPr bwMode="auto">
            <a:xfrm>
              <a:off x="8467725" y="2430463"/>
              <a:ext cx="260350" cy="436562"/>
            </a:xfrm>
            <a:custGeom>
              <a:avLst/>
              <a:gdLst>
                <a:gd name="T0" fmla="*/ 96 w 108"/>
                <a:gd name="T1" fmla="*/ 0 h 180"/>
                <a:gd name="T2" fmla="*/ 13 w 108"/>
                <a:gd name="T3" fmla="*/ 0 h 180"/>
                <a:gd name="T4" fmla="*/ 0 w 108"/>
                <a:gd name="T5" fmla="*/ 12 h 180"/>
                <a:gd name="T6" fmla="*/ 0 w 108"/>
                <a:gd name="T7" fmla="*/ 167 h 180"/>
                <a:gd name="T8" fmla="*/ 13 w 108"/>
                <a:gd name="T9" fmla="*/ 180 h 180"/>
                <a:gd name="T10" fmla="*/ 96 w 108"/>
                <a:gd name="T11" fmla="*/ 180 h 180"/>
                <a:gd name="T12" fmla="*/ 108 w 108"/>
                <a:gd name="T13" fmla="*/ 167 h 180"/>
                <a:gd name="T14" fmla="*/ 108 w 108"/>
                <a:gd name="T15" fmla="*/ 12 h 180"/>
                <a:gd name="T16" fmla="*/ 96 w 108"/>
                <a:gd name="T17" fmla="*/ 0 h 180"/>
                <a:gd name="T18" fmla="*/ 54 w 108"/>
                <a:gd name="T19" fmla="*/ 163 h 180"/>
                <a:gd name="T20" fmla="*/ 20 w 108"/>
                <a:gd name="T21" fmla="*/ 129 h 180"/>
                <a:gd name="T22" fmla="*/ 54 w 108"/>
                <a:gd name="T23" fmla="*/ 95 h 180"/>
                <a:gd name="T24" fmla="*/ 88 w 108"/>
                <a:gd name="T25" fmla="*/ 129 h 180"/>
                <a:gd name="T26" fmla="*/ 54 w 108"/>
                <a:gd name="T27" fmla="*/ 163 h 180"/>
                <a:gd name="T28" fmla="*/ 97 w 108"/>
                <a:gd name="T29" fmla="*/ 77 h 180"/>
                <a:gd name="T30" fmla="*/ 96 w 108"/>
                <a:gd name="T31" fmla="*/ 79 h 180"/>
                <a:gd name="T32" fmla="*/ 13 w 108"/>
                <a:gd name="T33" fmla="*/ 79 h 180"/>
                <a:gd name="T34" fmla="*/ 11 w 108"/>
                <a:gd name="T35" fmla="*/ 77 h 180"/>
                <a:gd name="T36" fmla="*/ 11 w 108"/>
                <a:gd name="T37" fmla="*/ 12 h 180"/>
                <a:gd name="T38" fmla="*/ 13 w 108"/>
                <a:gd name="T39" fmla="*/ 10 h 180"/>
                <a:gd name="T40" fmla="*/ 96 w 108"/>
                <a:gd name="T41" fmla="*/ 10 h 180"/>
                <a:gd name="T42" fmla="*/ 97 w 108"/>
                <a:gd name="T43" fmla="*/ 12 h 180"/>
                <a:gd name="T44" fmla="*/ 97 w 108"/>
                <a:gd name="T45" fmla="*/ 7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180">
                  <a:moveTo>
                    <a:pt x="96" y="0"/>
                  </a:moveTo>
                  <a:cubicBezTo>
                    <a:pt x="13" y="0"/>
                    <a:pt x="13" y="0"/>
                    <a:pt x="13" y="0"/>
                  </a:cubicBezTo>
                  <a:cubicBezTo>
                    <a:pt x="6" y="0"/>
                    <a:pt x="0" y="5"/>
                    <a:pt x="0" y="12"/>
                  </a:cubicBezTo>
                  <a:cubicBezTo>
                    <a:pt x="0" y="167"/>
                    <a:pt x="0" y="167"/>
                    <a:pt x="0" y="167"/>
                  </a:cubicBezTo>
                  <a:cubicBezTo>
                    <a:pt x="0" y="174"/>
                    <a:pt x="6" y="180"/>
                    <a:pt x="13" y="180"/>
                  </a:cubicBezTo>
                  <a:cubicBezTo>
                    <a:pt x="96" y="180"/>
                    <a:pt x="96" y="180"/>
                    <a:pt x="96" y="180"/>
                  </a:cubicBezTo>
                  <a:cubicBezTo>
                    <a:pt x="103" y="180"/>
                    <a:pt x="108" y="174"/>
                    <a:pt x="108" y="167"/>
                  </a:cubicBezTo>
                  <a:cubicBezTo>
                    <a:pt x="108" y="12"/>
                    <a:pt x="108" y="12"/>
                    <a:pt x="108" y="12"/>
                  </a:cubicBezTo>
                  <a:cubicBezTo>
                    <a:pt x="108" y="5"/>
                    <a:pt x="103" y="0"/>
                    <a:pt x="96" y="0"/>
                  </a:cubicBezTo>
                  <a:close/>
                  <a:moveTo>
                    <a:pt x="54" y="163"/>
                  </a:moveTo>
                  <a:cubicBezTo>
                    <a:pt x="35" y="163"/>
                    <a:pt x="20" y="148"/>
                    <a:pt x="20" y="129"/>
                  </a:cubicBezTo>
                  <a:cubicBezTo>
                    <a:pt x="20" y="110"/>
                    <a:pt x="35" y="95"/>
                    <a:pt x="54" y="95"/>
                  </a:cubicBezTo>
                  <a:cubicBezTo>
                    <a:pt x="73" y="95"/>
                    <a:pt x="88" y="110"/>
                    <a:pt x="88" y="129"/>
                  </a:cubicBezTo>
                  <a:cubicBezTo>
                    <a:pt x="88" y="148"/>
                    <a:pt x="73" y="163"/>
                    <a:pt x="54" y="163"/>
                  </a:cubicBezTo>
                  <a:close/>
                  <a:moveTo>
                    <a:pt x="97" y="77"/>
                  </a:moveTo>
                  <a:cubicBezTo>
                    <a:pt x="97" y="78"/>
                    <a:pt x="97" y="79"/>
                    <a:pt x="96" y="79"/>
                  </a:cubicBezTo>
                  <a:cubicBezTo>
                    <a:pt x="13" y="79"/>
                    <a:pt x="13" y="79"/>
                    <a:pt x="13" y="79"/>
                  </a:cubicBezTo>
                  <a:cubicBezTo>
                    <a:pt x="12" y="79"/>
                    <a:pt x="11" y="78"/>
                    <a:pt x="11" y="77"/>
                  </a:cubicBezTo>
                  <a:cubicBezTo>
                    <a:pt x="11" y="12"/>
                    <a:pt x="11" y="12"/>
                    <a:pt x="11" y="12"/>
                  </a:cubicBezTo>
                  <a:cubicBezTo>
                    <a:pt x="11" y="11"/>
                    <a:pt x="12" y="10"/>
                    <a:pt x="13" y="10"/>
                  </a:cubicBezTo>
                  <a:cubicBezTo>
                    <a:pt x="96" y="10"/>
                    <a:pt x="96" y="10"/>
                    <a:pt x="96" y="10"/>
                  </a:cubicBezTo>
                  <a:cubicBezTo>
                    <a:pt x="97" y="10"/>
                    <a:pt x="97" y="11"/>
                    <a:pt x="97" y="12"/>
                  </a:cubicBezTo>
                  <a:lnTo>
                    <a:pt x="9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3" name="TextBox 12"/>
          <p:cNvSpPr txBox="1"/>
          <p:nvPr/>
        </p:nvSpPr>
        <p:spPr>
          <a:xfrm>
            <a:off x="4014128"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Oven</a:t>
            </a:r>
          </a:p>
        </p:txBody>
      </p:sp>
      <p:sp>
        <p:nvSpPr>
          <p:cNvPr id="21" name="TextBox 20"/>
          <p:cNvSpPr txBox="1"/>
          <p:nvPr/>
        </p:nvSpPr>
        <p:spPr>
          <a:xfrm>
            <a:off x="4014128"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Automobile</a:t>
            </a:r>
          </a:p>
        </p:txBody>
      </p:sp>
      <p:grpSp>
        <p:nvGrpSpPr>
          <p:cNvPr id="191" name="Group 190"/>
          <p:cNvGrpSpPr/>
          <p:nvPr/>
        </p:nvGrpSpPr>
        <p:grpSpPr>
          <a:xfrm>
            <a:off x="4200141" y="4501328"/>
            <a:ext cx="406380" cy="402375"/>
            <a:chOff x="4529138" y="4108450"/>
            <a:chExt cx="322263" cy="319087"/>
          </a:xfrm>
          <a:solidFill>
            <a:srgbClr val="0078D7"/>
          </a:solidFill>
        </p:grpSpPr>
        <p:sp>
          <p:nvSpPr>
            <p:cNvPr id="124" name="Freeform 107"/>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close/>
                  <a:moveTo>
                    <a:pt x="203" y="0"/>
                  </a:moveTo>
                  <a:lnTo>
                    <a:pt x="0" y="0"/>
                  </a:lnTo>
                  <a:lnTo>
                    <a:pt x="0" y="51"/>
                  </a:lnTo>
                  <a:lnTo>
                    <a:pt x="203" y="51"/>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5" name="Freeform 108"/>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moveTo>
                    <a:pt x="203" y="0"/>
                  </a:moveTo>
                  <a:lnTo>
                    <a:pt x="0" y="0"/>
                  </a:lnTo>
                  <a:lnTo>
                    <a:pt x="0" y="51"/>
                  </a:lnTo>
                  <a:lnTo>
                    <a:pt x="203" y="51"/>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6" name="Freeform 109"/>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close/>
                  <a:moveTo>
                    <a:pt x="203" y="0"/>
                  </a:moveTo>
                  <a:lnTo>
                    <a:pt x="0" y="0"/>
                  </a:lnTo>
                  <a:lnTo>
                    <a:pt x="0" y="199"/>
                  </a:lnTo>
                  <a:lnTo>
                    <a:pt x="203" y="199"/>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7" name="Freeform 110"/>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moveTo>
                    <a:pt x="203" y="0"/>
                  </a:moveTo>
                  <a:lnTo>
                    <a:pt x="0" y="0"/>
                  </a:lnTo>
                  <a:lnTo>
                    <a:pt x="0" y="199"/>
                  </a:lnTo>
                  <a:lnTo>
                    <a:pt x="203" y="199"/>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8" name="Oval 111"/>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9" name="Oval 112"/>
            <p:cNvSpPr>
              <a:spLocks noChangeArrowheads="1"/>
            </p:cNvSpPr>
            <p:nvPr/>
          </p:nvSpPr>
          <p:spPr bwMode="auto">
            <a:xfrm>
              <a:off x="4749800"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0" name="Oval 113"/>
            <p:cNvSpPr>
              <a:spLocks noChangeArrowheads="1"/>
            </p:cNvSpPr>
            <p:nvPr/>
          </p:nvSpPr>
          <p:spPr bwMode="auto">
            <a:xfrm>
              <a:off x="465931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1" name="Oval 114"/>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2" name="Oval 115"/>
            <p:cNvSpPr>
              <a:spLocks noChangeArrowheads="1"/>
            </p:cNvSpPr>
            <p:nvPr/>
          </p:nvSpPr>
          <p:spPr bwMode="auto">
            <a:xfrm>
              <a:off x="4606925"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3" name="Freeform 116"/>
            <p:cNvSpPr>
              <a:spLocks noEditPoints="1"/>
            </p:cNvSpPr>
            <p:nvPr/>
          </p:nvSpPr>
          <p:spPr bwMode="auto">
            <a:xfrm>
              <a:off x="4567238" y="4138613"/>
              <a:ext cx="23813" cy="23812"/>
            </a:xfrm>
            <a:custGeom>
              <a:avLst/>
              <a:gdLst>
                <a:gd name="T0" fmla="*/ 5 w 10"/>
                <a:gd name="T1" fmla="*/ 2 h 10"/>
                <a:gd name="T2" fmla="*/ 8 w 10"/>
                <a:gd name="T3" fmla="*/ 5 h 10"/>
                <a:gd name="T4" fmla="*/ 5 w 10"/>
                <a:gd name="T5" fmla="*/ 8 h 10"/>
                <a:gd name="T6" fmla="*/ 1 w 10"/>
                <a:gd name="T7" fmla="*/ 5 h 10"/>
                <a:gd name="T8" fmla="*/ 5 w 10"/>
                <a:gd name="T9" fmla="*/ 2 h 10"/>
                <a:gd name="T10" fmla="*/ 5 w 10"/>
                <a:gd name="T11" fmla="*/ 0 h 10"/>
                <a:gd name="T12" fmla="*/ 0 w 10"/>
                <a:gd name="T13" fmla="*/ 5 h 10"/>
                <a:gd name="T14" fmla="*/ 5 w 10"/>
                <a:gd name="T15" fmla="*/ 10 h 10"/>
                <a:gd name="T16" fmla="*/ 10 w 10"/>
                <a:gd name="T17" fmla="*/ 5 h 10"/>
                <a:gd name="T18" fmla="*/ 5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2"/>
                  </a:moveTo>
                  <a:cubicBezTo>
                    <a:pt x="6" y="2"/>
                    <a:pt x="8" y="3"/>
                    <a:pt x="8" y="5"/>
                  </a:cubicBezTo>
                  <a:cubicBezTo>
                    <a:pt x="8" y="7"/>
                    <a:pt x="6" y="8"/>
                    <a:pt x="5" y="8"/>
                  </a:cubicBezTo>
                  <a:cubicBezTo>
                    <a:pt x="3" y="8"/>
                    <a:pt x="1" y="7"/>
                    <a:pt x="1" y="5"/>
                  </a:cubicBezTo>
                  <a:cubicBezTo>
                    <a:pt x="1" y="3"/>
                    <a:pt x="3" y="2"/>
                    <a:pt x="5" y="2"/>
                  </a:cubicBezTo>
                  <a:moveTo>
                    <a:pt x="5" y="0"/>
                  </a:moveTo>
                  <a:cubicBezTo>
                    <a:pt x="2" y="0"/>
                    <a:pt x="0" y="2"/>
                    <a:pt x="0" y="5"/>
                  </a:cubicBezTo>
                  <a:cubicBezTo>
                    <a:pt x="0" y="8"/>
                    <a:pt x="2" y="10"/>
                    <a:pt x="5" y="10"/>
                  </a:cubicBezTo>
                  <a:cubicBezTo>
                    <a:pt x="7" y="10"/>
                    <a:pt x="10" y="8"/>
                    <a:pt x="10" y="5"/>
                  </a:cubicBezTo>
                  <a:cubicBezTo>
                    <a:pt x="10"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4" name="Oval 117"/>
            <p:cNvSpPr>
              <a:spLocks noChangeArrowheads="1"/>
            </p:cNvSpPr>
            <p:nvPr/>
          </p:nvSpPr>
          <p:spPr bwMode="auto">
            <a:xfrm>
              <a:off x="47926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5" name="Freeform 118"/>
            <p:cNvSpPr>
              <a:spLocks noEditPoints="1"/>
            </p:cNvSpPr>
            <p:nvPr/>
          </p:nvSpPr>
          <p:spPr bwMode="auto">
            <a:xfrm>
              <a:off x="4567238" y="4181475"/>
              <a:ext cx="242888" cy="173037"/>
            </a:xfrm>
            <a:custGeom>
              <a:avLst/>
              <a:gdLst>
                <a:gd name="T0" fmla="*/ 153 w 153"/>
                <a:gd name="T1" fmla="*/ 109 h 109"/>
                <a:gd name="T2" fmla="*/ 0 w 153"/>
                <a:gd name="T3" fmla="*/ 109 h 109"/>
                <a:gd name="T4" fmla="*/ 0 w 153"/>
                <a:gd name="T5" fmla="*/ 0 h 109"/>
                <a:gd name="T6" fmla="*/ 153 w 153"/>
                <a:gd name="T7" fmla="*/ 0 h 109"/>
                <a:gd name="T8" fmla="*/ 153 w 153"/>
                <a:gd name="T9" fmla="*/ 109 h 109"/>
                <a:gd name="T10" fmla="*/ 11 w 153"/>
                <a:gd name="T11" fmla="*/ 99 h 109"/>
                <a:gd name="T12" fmla="*/ 143 w 153"/>
                <a:gd name="T13" fmla="*/ 99 h 109"/>
                <a:gd name="T14" fmla="*/ 143 w 153"/>
                <a:gd name="T15" fmla="*/ 11 h 109"/>
                <a:gd name="T16" fmla="*/ 11 w 153"/>
                <a:gd name="T17" fmla="*/ 11 h 109"/>
                <a:gd name="T18" fmla="*/ 11 w 153"/>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09">
                  <a:moveTo>
                    <a:pt x="153" y="109"/>
                  </a:moveTo>
                  <a:lnTo>
                    <a:pt x="0" y="109"/>
                  </a:lnTo>
                  <a:lnTo>
                    <a:pt x="0" y="0"/>
                  </a:lnTo>
                  <a:lnTo>
                    <a:pt x="153" y="0"/>
                  </a:lnTo>
                  <a:lnTo>
                    <a:pt x="153" y="109"/>
                  </a:lnTo>
                  <a:close/>
                  <a:moveTo>
                    <a:pt x="11" y="99"/>
                  </a:moveTo>
                  <a:lnTo>
                    <a:pt x="143" y="99"/>
                  </a:lnTo>
                  <a:lnTo>
                    <a:pt x="143" y="11"/>
                  </a:lnTo>
                  <a:lnTo>
                    <a:pt x="11" y="11"/>
                  </a:lnTo>
                  <a:lnTo>
                    <a:pt x="11"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6" name="Rectangle 119"/>
            <p:cNvSpPr>
              <a:spLocks noChangeArrowheads="1"/>
            </p:cNvSpPr>
            <p:nvPr/>
          </p:nvSpPr>
          <p:spPr bwMode="auto">
            <a:xfrm>
              <a:off x="4575175" y="4254500"/>
              <a:ext cx="2301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7" name="Freeform 120"/>
            <p:cNvSpPr>
              <a:spLocks noEditPoints="1"/>
            </p:cNvSpPr>
            <p:nvPr/>
          </p:nvSpPr>
          <p:spPr bwMode="auto">
            <a:xfrm>
              <a:off x="4567238" y="4246563"/>
              <a:ext cx="244475" cy="44450"/>
            </a:xfrm>
            <a:custGeom>
              <a:avLst/>
              <a:gdLst>
                <a:gd name="T0" fmla="*/ 154 w 154"/>
                <a:gd name="T1" fmla="*/ 28 h 28"/>
                <a:gd name="T2" fmla="*/ 0 w 154"/>
                <a:gd name="T3" fmla="*/ 28 h 28"/>
                <a:gd name="T4" fmla="*/ 0 w 154"/>
                <a:gd name="T5" fmla="*/ 0 h 28"/>
                <a:gd name="T6" fmla="*/ 154 w 154"/>
                <a:gd name="T7" fmla="*/ 0 h 28"/>
                <a:gd name="T8" fmla="*/ 154 w 154"/>
                <a:gd name="T9" fmla="*/ 28 h 28"/>
                <a:gd name="T10" fmla="*/ 11 w 154"/>
                <a:gd name="T11" fmla="*/ 17 h 28"/>
                <a:gd name="T12" fmla="*/ 145 w 154"/>
                <a:gd name="T13" fmla="*/ 17 h 28"/>
                <a:gd name="T14" fmla="*/ 145 w 154"/>
                <a:gd name="T15" fmla="*/ 11 h 28"/>
                <a:gd name="T16" fmla="*/ 11 w 154"/>
                <a:gd name="T17" fmla="*/ 11 h 28"/>
                <a:gd name="T18" fmla="*/ 11 w 154"/>
                <a:gd name="T1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8">
                  <a:moveTo>
                    <a:pt x="154" y="28"/>
                  </a:moveTo>
                  <a:lnTo>
                    <a:pt x="0" y="28"/>
                  </a:lnTo>
                  <a:lnTo>
                    <a:pt x="0" y="0"/>
                  </a:lnTo>
                  <a:lnTo>
                    <a:pt x="154" y="0"/>
                  </a:lnTo>
                  <a:lnTo>
                    <a:pt x="154" y="28"/>
                  </a:lnTo>
                  <a:close/>
                  <a:moveTo>
                    <a:pt x="11" y="17"/>
                  </a:moveTo>
                  <a:lnTo>
                    <a:pt x="145" y="17"/>
                  </a:lnTo>
                  <a:lnTo>
                    <a:pt x="145" y="11"/>
                  </a:lnTo>
                  <a:lnTo>
                    <a:pt x="11" y="11"/>
                  </a:lnTo>
                  <a:lnTo>
                    <a:pt x="1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6" name="Group 185"/>
          <p:cNvGrpSpPr/>
          <p:nvPr/>
        </p:nvGrpSpPr>
        <p:grpSpPr>
          <a:xfrm>
            <a:off x="3942902" y="2334636"/>
            <a:ext cx="920860" cy="346323"/>
            <a:chOff x="4357688" y="2508250"/>
            <a:chExt cx="730250" cy="274637"/>
          </a:xfrm>
          <a:solidFill>
            <a:srgbClr val="0078D7"/>
          </a:solidFill>
        </p:grpSpPr>
        <p:sp>
          <p:nvSpPr>
            <p:cNvPr id="167" name="Freeform 150"/>
            <p:cNvSpPr>
              <a:spLocks noEditPoints="1"/>
            </p:cNvSpPr>
            <p:nvPr/>
          </p:nvSpPr>
          <p:spPr bwMode="auto">
            <a:xfrm>
              <a:off x="4413250"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4 w 46"/>
                <a:gd name="T13" fmla="*/ 23 h 46"/>
                <a:gd name="T14" fmla="*/ 23 w 46"/>
                <a:gd name="T15" fmla="*/ 13 h 46"/>
                <a:gd name="T16" fmla="*/ 33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1" y="0"/>
                    <a:pt x="0" y="10"/>
                    <a:pt x="0" y="23"/>
                  </a:cubicBezTo>
                  <a:cubicBezTo>
                    <a:pt x="0" y="36"/>
                    <a:pt x="11" y="46"/>
                    <a:pt x="23" y="46"/>
                  </a:cubicBezTo>
                  <a:cubicBezTo>
                    <a:pt x="36" y="46"/>
                    <a:pt x="46" y="36"/>
                    <a:pt x="46" y="23"/>
                  </a:cubicBezTo>
                  <a:cubicBezTo>
                    <a:pt x="46" y="10"/>
                    <a:pt x="36" y="0"/>
                    <a:pt x="23" y="0"/>
                  </a:cubicBezTo>
                  <a:close/>
                  <a:moveTo>
                    <a:pt x="23" y="33"/>
                  </a:moveTo>
                  <a:cubicBezTo>
                    <a:pt x="18" y="33"/>
                    <a:pt x="14" y="28"/>
                    <a:pt x="14" y="23"/>
                  </a:cubicBezTo>
                  <a:cubicBezTo>
                    <a:pt x="14" y="18"/>
                    <a:pt x="18" y="13"/>
                    <a:pt x="23" y="13"/>
                  </a:cubicBezTo>
                  <a:cubicBezTo>
                    <a:pt x="29" y="13"/>
                    <a:pt x="33" y="18"/>
                    <a:pt x="33" y="23"/>
                  </a:cubicBezTo>
                  <a:cubicBezTo>
                    <a:pt x="33" y="28"/>
                    <a:pt x="29"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8" name="Freeform 151"/>
            <p:cNvSpPr>
              <a:spLocks noEditPoints="1"/>
            </p:cNvSpPr>
            <p:nvPr/>
          </p:nvSpPr>
          <p:spPr bwMode="auto">
            <a:xfrm>
              <a:off x="4903788"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3 w 46"/>
                <a:gd name="T13" fmla="*/ 23 h 46"/>
                <a:gd name="T14" fmla="*/ 23 w 46"/>
                <a:gd name="T15" fmla="*/ 13 h 46"/>
                <a:gd name="T16" fmla="*/ 32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5" y="46"/>
                    <a:pt x="46" y="36"/>
                    <a:pt x="46" y="23"/>
                  </a:cubicBezTo>
                  <a:cubicBezTo>
                    <a:pt x="46" y="10"/>
                    <a:pt x="35" y="0"/>
                    <a:pt x="23" y="0"/>
                  </a:cubicBezTo>
                  <a:close/>
                  <a:moveTo>
                    <a:pt x="23" y="33"/>
                  </a:moveTo>
                  <a:cubicBezTo>
                    <a:pt x="17" y="33"/>
                    <a:pt x="13" y="28"/>
                    <a:pt x="13" y="23"/>
                  </a:cubicBezTo>
                  <a:cubicBezTo>
                    <a:pt x="13" y="18"/>
                    <a:pt x="17" y="13"/>
                    <a:pt x="23" y="13"/>
                  </a:cubicBezTo>
                  <a:cubicBezTo>
                    <a:pt x="28" y="13"/>
                    <a:pt x="32" y="18"/>
                    <a:pt x="32" y="23"/>
                  </a:cubicBezTo>
                  <a:cubicBezTo>
                    <a:pt x="32" y="28"/>
                    <a:pt x="28"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9" name="Freeform 152"/>
            <p:cNvSpPr>
              <a:spLocks noEditPoints="1"/>
            </p:cNvSpPr>
            <p:nvPr/>
          </p:nvSpPr>
          <p:spPr bwMode="auto">
            <a:xfrm>
              <a:off x="4357688" y="2508250"/>
              <a:ext cx="730250" cy="234950"/>
            </a:xfrm>
            <a:custGeom>
              <a:avLst/>
              <a:gdLst>
                <a:gd name="T0" fmla="*/ 236 w 302"/>
                <a:gd name="T1" fmla="*/ 34 h 97"/>
                <a:gd name="T2" fmla="*/ 161 w 302"/>
                <a:gd name="T3" fmla="*/ 4 h 97"/>
                <a:gd name="T4" fmla="*/ 75 w 302"/>
                <a:gd name="T5" fmla="*/ 7 h 97"/>
                <a:gd name="T6" fmla="*/ 40 w 302"/>
                <a:gd name="T7" fmla="*/ 24 h 97"/>
                <a:gd name="T8" fmla="*/ 6 w 302"/>
                <a:gd name="T9" fmla="*/ 41 h 97"/>
                <a:gd name="T10" fmla="*/ 0 w 302"/>
                <a:gd name="T11" fmla="*/ 73 h 97"/>
                <a:gd name="T12" fmla="*/ 2 w 302"/>
                <a:gd name="T13" fmla="*/ 97 h 97"/>
                <a:gd name="T14" fmla="*/ 18 w 302"/>
                <a:gd name="T15" fmla="*/ 97 h 97"/>
                <a:gd name="T16" fmla="*/ 18 w 302"/>
                <a:gd name="T17" fmla="*/ 90 h 97"/>
                <a:gd name="T18" fmla="*/ 46 w 302"/>
                <a:gd name="T19" fmla="*/ 62 h 97"/>
                <a:gd name="T20" fmla="*/ 74 w 302"/>
                <a:gd name="T21" fmla="*/ 90 h 97"/>
                <a:gd name="T22" fmla="*/ 75 w 302"/>
                <a:gd name="T23" fmla="*/ 97 h 97"/>
                <a:gd name="T24" fmla="*/ 221 w 302"/>
                <a:gd name="T25" fmla="*/ 97 h 97"/>
                <a:gd name="T26" fmla="*/ 221 w 302"/>
                <a:gd name="T27" fmla="*/ 88 h 97"/>
                <a:gd name="T28" fmla="*/ 248 w 302"/>
                <a:gd name="T29" fmla="*/ 61 h 97"/>
                <a:gd name="T30" fmla="*/ 276 w 302"/>
                <a:gd name="T31" fmla="*/ 88 h 97"/>
                <a:gd name="T32" fmla="*/ 277 w 302"/>
                <a:gd name="T33" fmla="*/ 96 h 97"/>
                <a:gd name="T34" fmla="*/ 300 w 302"/>
                <a:gd name="T35" fmla="*/ 95 h 97"/>
                <a:gd name="T36" fmla="*/ 292 w 302"/>
                <a:gd name="T37" fmla="*/ 55 h 97"/>
                <a:gd name="T38" fmla="*/ 236 w 302"/>
                <a:gd name="T39" fmla="*/ 34 h 97"/>
                <a:gd name="T40" fmla="*/ 78 w 302"/>
                <a:gd name="T41" fmla="*/ 38 h 97"/>
                <a:gd name="T42" fmla="*/ 93 w 302"/>
                <a:gd name="T43" fmla="*/ 17 h 97"/>
                <a:gd name="T44" fmla="*/ 130 w 302"/>
                <a:gd name="T45" fmla="*/ 13 h 97"/>
                <a:gd name="T46" fmla="*/ 131 w 302"/>
                <a:gd name="T47" fmla="*/ 42 h 97"/>
                <a:gd name="T48" fmla="*/ 78 w 302"/>
                <a:gd name="T49" fmla="*/ 38 h 97"/>
                <a:gd name="T50" fmla="*/ 216 w 302"/>
                <a:gd name="T51" fmla="*/ 45 h 97"/>
                <a:gd name="T52" fmla="*/ 141 w 302"/>
                <a:gd name="T53" fmla="*/ 42 h 97"/>
                <a:gd name="T54" fmla="*/ 139 w 302"/>
                <a:gd name="T55" fmla="*/ 13 h 97"/>
                <a:gd name="T56" fmla="*/ 216 w 302"/>
                <a:gd name="T57" fmla="*/ 37 h 97"/>
                <a:gd name="T58" fmla="*/ 216 w 302"/>
                <a:gd name="T59"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97">
                  <a:moveTo>
                    <a:pt x="236" y="34"/>
                  </a:moveTo>
                  <a:cubicBezTo>
                    <a:pt x="236" y="34"/>
                    <a:pt x="179" y="8"/>
                    <a:pt x="161" y="4"/>
                  </a:cubicBezTo>
                  <a:cubicBezTo>
                    <a:pt x="143" y="0"/>
                    <a:pt x="81" y="4"/>
                    <a:pt x="75" y="7"/>
                  </a:cubicBezTo>
                  <a:cubicBezTo>
                    <a:pt x="40" y="24"/>
                    <a:pt x="40" y="24"/>
                    <a:pt x="40" y="24"/>
                  </a:cubicBezTo>
                  <a:cubicBezTo>
                    <a:pt x="6" y="41"/>
                    <a:pt x="6" y="41"/>
                    <a:pt x="6" y="41"/>
                  </a:cubicBezTo>
                  <a:cubicBezTo>
                    <a:pt x="0" y="73"/>
                    <a:pt x="0" y="73"/>
                    <a:pt x="0" y="73"/>
                  </a:cubicBezTo>
                  <a:cubicBezTo>
                    <a:pt x="0" y="73"/>
                    <a:pt x="0" y="92"/>
                    <a:pt x="2" y="97"/>
                  </a:cubicBezTo>
                  <a:cubicBezTo>
                    <a:pt x="18" y="97"/>
                    <a:pt x="18" y="97"/>
                    <a:pt x="18" y="97"/>
                  </a:cubicBezTo>
                  <a:cubicBezTo>
                    <a:pt x="18" y="90"/>
                    <a:pt x="18" y="90"/>
                    <a:pt x="18" y="90"/>
                  </a:cubicBezTo>
                  <a:cubicBezTo>
                    <a:pt x="18" y="75"/>
                    <a:pt x="31" y="62"/>
                    <a:pt x="46" y="62"/>
                  </a:cubicBezTo>
                  <a:cubicBezTo>
                    <a:pt x="62" y="62"/>
                    <a:pt x="74" y="75"/>
                    <a:pt x="74" y="90"/>
                  </a:cubicBezTo>
                  <a:cubicBezTo>
                    <a:pt x="75" y="97"/>
                    <a:pt x="75" y="97"/>
                    <a:pt x="75" y="97"/>
                  </a:cubicBezTo>
                  <a:cubicBezTo>
                    <a:pt x="221" y="97"/>
                    <a:pt x="221" y="97"/>
                    <a:pt x="221" y="97"/>
                  </a:cubicBezTo>
                  <a:cubicBezTo>
                    <a:pt x="221" y="88"/>
                    <a:pt x="221" y="88"/>
                    <a:pt x="221" y="88"/>
                  </a:cubicBezTo>
                  <a:cubicBezTo>
                    <a:pt x="221" y="73"/>
                    <a:pt x="232" y="61"/>
                    <a:pt x="248" y="61"/>
                  </a:cubicBezTo>
                  <a:cubicBezTo>
                    <a:pt x="263" y="61"/>
                    <a:pt x="276" y="73"/>
                    <a:pt x="276" y="88"/>
                  </a:cubicBezTo>
                  <a:cubicBezTo>
                    <a:pt x="277" y="96"/>
                    <a:pt x="277" y="96"/>
                    <a:pt x="277" y="96"/>
                  </a:cubicBezTo>
                  <a:cubicBezTo>
                    <a:pt x="277" y="96"/>
                    <a:pt x="295" y="97"/>
                    <a:pt x="300" y="95"/>
                  </a:cubicBezTo>
                  <a:cubicBezTo>
                    <a:pt x="300" y="95"/>
                    <a:pt x="302" y="65"/>
                    <a:pt x="292" y="55"/>
                  </a:cubicBezTo>
                  <a:cubicBezTo>
                    <a:pt x="282" y="46"/>
                    <a:pt x="263" y="40"/>
                    <a:pt x="236" y="34"/>
                  </a:cubicBezTo>
                  <a:close/>
                  <a:moveTo>
                    <a:pt x="78" y="38"/>
                  </a:moveTo>
                  <a:cubicBezTo>
                    <a:pt x="78" y="38"/>
                    <a:pt x="85" y="23"/>
                    <a:pt x="93" y="17"/>
                  </a:cubicBezTo>
                  <a:cubicBezTo>
                    <a:pt x="99" y="13"/>
                    <a:pt x="130" y="13"/>
                    <a:pt x="130" y="13"/>
                  </a:cubicBezTo>
                  <a:cubicBezTo>
                    <a:pt x="131" y="42"/>
                    <a:pt x="131" y="42"/>
                    <a:pt x="131" y="42"/>
                  </a:cubicBezTo>
                  <a:lnTo>
                    <a:pt x="78" y="38"/>
                  </a:lnTo>
                  <a:close/>
                  <a:moveTo>
                    <a:pt x="216" y="45"/>
                  </a:moveTo>
                  <a:cubicBezTo>
                    <a:pt x="141" y="42"/>
                    <a:pt x="141" y="42"/>
                    <a:pt x="141" y="42"/>
                  </a:cubicBezTo>
                  <a:cubicBezTo>
                    <a:pt x="139" y="13"/>
                    <a:pt x="139" y="13"/>
                    <a:pt x="139" y="13"/>
                  </a:cubicBezTo>
                  <a:cubicBezTo>
                    <a:pt x="167" y="12"/>
                    <a:pt x="198" y="26"/>
                    <a:pt x="216" y="37"/>
                  </a:cubicBezTo>
                  <a:cubicBezTo>
                    <a:pt x="235" y="48"/>
                    <a:pt x="216" y="45"/>
                    <a:pt x="2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2" name="TextBox 11"/>
          <p:cNvSpPr txBox="1"/>
          <p:nvPr/>
        </p:nvSpPr>
        <p:spPr>
          <a:xfrm>
            <a:off x="2763886"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Smart scale</a:t>
            </a:r>
          </a:p>
        </p:txBody>
      </p:sp>
      <p:sp>
        <p:nvSpPr>
          <p:cNvPr id="20" name="TextBox 19"/>
          <p:cNvSpPr txBox="1"/>
          <p:nvPr/>
        </p:nvSpPr>
        <p:spPr>
          <a:xfrm>
            <a:off x="2763886"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Refrigerator</a:t>
            </a:r>
          </a:p>
        </p:txBody>
      </p:sp>
      <p:grpSp>
        <p:nvGrpSpPr>
          <p:cNvPr id="190" name="Group 189"/>
          <p:cNvGrpSpPr/>
          <p:nvPr/>
        </p:nvGrpSpPr>
        <p:grpSpPr>
          <a:xfrm>
            <a:off x="2913867" y="4415247"/>
            <a:ext cx="478448" cy="488457"/>
            <a:chOff x="3522663" y="4075113"/>
            <a:chExt cx="379413" cy="387350"/>
          </a:xfrm>
          <a:solidFill>
            <a:srgbClr val="0078D7"/>
          </a:solidFill>
        </p:grpSpPr>
        <p:sp>
          <p:nvSpPr>
            <p:cNvPr id="114" name="Freeform 97"/>
            <p:cNvSpPr>
              <a:spLocks noEditPoints="1"/>
            </p:cNvSpPr>
            <p:nvPr/>
          </p:nvSpPr>
          <p:spPr bwMode="auto">
            <a:xfrm>
              <a:off x="3522663" y="4075113"/>
              <a:ext cx="379413" cy="387350"/>
            </a:xfrm>
            <a:custGeom>
              <a:avLst/>
              <a:gdLst>
                <a:gd name="T0" fmla="*/ 146 w 157"/>
                <a:gd name="T1" fmla="*/ 0 h 160"/>
                <a:gd name="T2" fmla="*/ 11 w 157"/>
                <a:gd name="T3" fmla="*/ 0 h 160"/>
                <a:gd name="T4" fmla="*/ 0 w 157"/>
                <a:gd name="T5" fmla="*/ 11 h 160"/>
                <a:gd name="T6" fmla="*/ 0 w 157"/>
                <a:gd name="T7" fmla="*/ 149 h 160"/>
                <a:gd name="T8" fmla="*/ 11 w 157"/>
                <a:gd name="T9" fmla="*/ 160 h 160"/>
                <a:gd name="T10" fmla="*/ 146 w 157"/>
                <a:gd name="T11" fmla="*/ 160 h 160"/>
                <a:gd name="T12" fmla="*/ 157 w 157"/>
                <a:gd name="T13" fmla="*/ 149 h 160"/>
                <a:gd name="T14" fmla="*/ 157 w 157"/>
                <a:gd name="T15" fmla="*/ 11 h 160"/>
                <a:gd name="T16" fmla="*/ 146 w 157"/>
                <a:gd name="T17" fmla="*/ 0 h 160"/>
                <a:gd name="T18" fmla="*/ 155 w 157"/>
                <a:gd name="T19" fmla="*/ 149 h 160"/>
                <a:gd name="T20" fmla="*/ 146 w 157"/>
                <a:gd name="T21" fmla="*/ 158 h 160"/>
                <a:gd name="T22" fmla="*/ 11 w 157"/>
                <a:gd name="T23" fmla="*/ 158 h 160"/>
                <a:gd name="T24" fmla="*/ 2 w 157"/>
                <a:gd name="T25" fmla="*/ 149 h 160"/>
                <a:gd name="T26" fmla="*/ 2 w 157"/>
                <a:gd name="T27" fmla="*/ 11 h 160"/>
                <a:gd name="T28" fmla="*/ 11 w 157"/>
                <a:gd name="T29" fmla="*/ 1 h 160"/>
                <a:gd name="T30" fmla="*/ 146 w 157"/>
                <a:gd name="T31" fmla="*/ 1 h 160"/>
                <a:gd name="T32" fmla="*/ 155 w 157"/>
                <a:gd name="T33" fmla="*/ 11 h 160"/>
                <a:gd name="T34" fmla="*/ 155 w 157"/>
                <a:gd name="T35"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60">
                  <a:moveTo>
                    <a:pt x="146" y="0"/>
                  </a:moveTo>
                  <a:cubicBezTo>
                    <a:pt x="11" y="0"/>
                    <a:pt x="11" y="0"/>
                    <a:pt x="11" y="0"/>
                  </a:cubicBezTo>
                  <a:cubicBezTo>
                    <a:pt x="5" y="0"/>
                    <a:pt x="0" y="5"/>
                    <a:pt x="0" y="11"/>
                  </a:cubicBezTo>
                  <a:cubicBezTo>
                    <a:pt x="0" y="149"/>
                    <a:pt x="0" y="149"/>
                    <a:pt x="0" y="149"/>
                  </a:cubicBezTo>
                  <a:cubicBezTo>
                    <a:pt x="0" y="155"/>
                    <a:pt x="5" y="160"/>
                    <a:pt x="11" y="160"/>
                  </a:cubicBezTo>
                  <a:cubicBezTo>
                    <a:pt x="146" y="160"/>
                    <a:pt x="146" y="160"/>
                    <a:pt x="146" y="160"/>
                  </a:cubicBezTo>
                  <a:cubicBezTo>
                    <a:pt x="152" y="160"/>
                    <a:pt x="157" y="155"/>
                    <a:pt x="157" y="149"/>
                  </a:cubicBezTo>
                  <a:cubicBezTo>
                    <a:pt x="157" y="11"/>
                    <a:pt x="157" y="11"/>
                    <a:pt x="157" y="11"/>
                  </a:cubicBezTo>
                  <a:cubicBezTo>
                    <a:pt x="157" y="5"/>
                    <a:pt x="152" y="0"/>
                    <a:pt x="146" y="0"/>
                  </a:cubicBezTo>
                  <a:close/>
                  <a:moveTo>
                    <a:pt x="155" y="149"/>
                  </a:moveTo>
                  <a:cubicBezTo>
                    <a:pt x="155" y="154"/>
                    <a:pt x="151" y="158"/>
                    <a:pt x="146" y="158"/>
                  </a:cubicBezTo>
                  <a:cubicBezTo>
                    <a:pt x="11" y="158"/>
                    <a:pt x="11" y="158"/>
                    <a:pt x="11" y="158"/>
                  </a:cubicBezTo>
                  <a:cubicBezTo>
                    <a:pt x="6" y="158"/>
                    <a:pt x="2" y="154"/>
                    <a:pt x="2" y="149"/>
                  </a:cubicBezTo>
                  <a:cubicBezTo>
                    <a:pt x="2" y="11"/>
                    <a:pt x="2" y="11"/>
                    <a:pt x="2" y="11"/>
                  </a:cubicBezTo>
                  <a:cubicBezTo>
                    <a:pt x="2" y="6"/>
                    <a:pt x="6" y="1"/>
                    <a:pt x="11" y="1"/>
                  </a:cubicBezTo>
                  <a:cubicBezTo>
                    <a:pt x="146" y="1"/>
                    <a:pt x="146" y="1"/>
                    <a:pt x="146" y="1"/>
                  </a:cubicBezTo>
                  <a:cubicBezTo>
                    <a:pt x="151" y="1"/>
                    <a:pt x="155" y="6"/>
                    <a:pt x="155" y="11"/>
                  </a:cubicBezTo>
                  <a:lnTo>
                    <a:pt x="15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5" name="Freeform 98"/>
            <p:cNvSpPr>
              <a:spLocks/>
            </p:cNvSpPr>
            <p:nvPr/>
          </p:nvSpPr>
          <p:spPr bwMode="auto">
            <a:xfrm>
              <a:off x="3541713" y="4094163"/>
              <a:ext cx="341313" cy="352425"/>
            </a:xfrm>
            <a:custGeom>
              <a:avLst/>
              <a:gdLst>
                <a:gd name="T0" fmla="*/ 130 w 141"/>
                <a:gd name="T1" fmla="*/ 0 h 145"/>
                <a:gd name="T2" fmla="*/ 84 w 141"/>
                <a:gd name="T3" fmla="*/ 0 h 145"/>
                <a:gd name="T4" fmla="*/ 84 w 141"/>
                <a:gd name="T5" fmla="*/ 13 h 145"/>
                <a:gd name="T6" fmla="*/ 100 w 141"/>
                <a:gd name="T7" fmla="*/ 39 h 145"/>
                <a:gd name="T8" fmla="*/ 70 w 141"/>
                <a:gd name="T9" fmla="*/ 68 h 145"/>
                <a:gd name="T10" fmla="*/ 41 w 141"/>
                <a:gd name="T11" fmla="*/ 39 h 145"/>
                <a:gd name="T12" fmla="*/ 57 w 141"/>
                <a:gd name="T13" fmla="*/ 13 h 145"/>
                <a:gd name="T14" fmla="*/ 57 w 141"/>
                <a:gd name="T15" fmla="*/ 0 h 145"/>
                <a:gd name="T16" fmla="*/ 10 w 141"/>
                <a:gd name="T17" fmla="*/ 0 h 145"/>
                <a:gd name="T18" fmla="*/ 0 w 141"/>
                <a:gd name="T19" fmla="*/ 11 h 145"/>
                <a:gd name="T20" fmla="*/ 0 w 141"/>
                <a:gd name="T21" fmla="*/ 135 h 145"/>
                <a:gd name="T22" fmla="*/ 10 w 141"/>
                <a:gd name="T23" fmla="*/ 145 h 145"/>
                <a:gd name="T24" fmla="*/ 130 w 141"/>
                <a:gd name="T25" fmla="*/ 145 h 145"/>
                <a:gd name="T26" fmla="*/ 141 w 141"/>
                <a:gd name="T27" fmla="*/ 135 h 145"/>
                <a:gd name="T28" fmla="*/ 141 w 141"/>
                <a:gd name="T29" fmla="*/ 11 h 145"/>
                <a:gd name="T30" fmla="*/ 130 w 141"/>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45">
                  <a:moveTo>
                    <a:pt x="130" y="0"/>
                  </a:moveTo>
                  <a:cubicBezTo>
                    <a:pt x="84" y="0"/>
                    <a:pt x="84" y="0"/>
                    <a:pt x="84" y="0"/>
                  </a:cubicBezTo>
                  <a:cubicBezTo>
                    <a:pt x="84" y="13"/>
                    <a:pt x="84" y="13"/>
                    <a:pt x="84" y="13"/>
                  </a:cubicBezTo>
                  <a:cubicBezTo>
                    <a:pt x="94" y="18"/>
                    <a:pt x="100" y="28"/>
                    <a:pt x="100" y="39"/>
                  </a:cubicBezTo>
                  <a:cubicBezTo>
                    <a:pt x="100" y="55"/>
                    <a:pt x="87" y="68"/>
                    <a:pt x="70" y="68"/>
                  </a:cubicBezTo>
                  <a:cubicBezTo>
                    <a:pt x="54" y="68"/>
                    <a:pt x="41" y="55"/>
                    <a:pt x="41" y="39"/>
                  </a:cubicBezTo>
                  <a:cubicBezTo>
                    <a:pt x="41" y="28"/>
                    <a:pt x="47" y="18"/>
                    <a:pt x="57" y="13"/>
                  </a:cubicBezTo>
                  <a:cubicBezTo>
                    <a:pt x="57" y="0"/>
                    <a:pt x="57" y="0"/>
                    <a:pt x="57" y="0"/>
                  </a:cubicBezTo>
                  <a:cubicBezTo>
                    <a:pt x="10" y="0"/>
                    <a:pt x="10" y="0"/>
                    <a:pt x="10" y="0"/>
                  </a:cubicBezTo>
                  <a:cubicBezTo>
                    <a:pt x="5" y="0"/>
                    <a:pt x="0" y="5"/>
                    <a:pt x="0" y="11"/>
                  </a:cubicBezTo>
                  <a:cubicBezTo>
                    <a:pt x="0" y="135"/>
                    <a:pt x="0" y="135"/>
                    <a:pt x="0" y="135"/>
                  </a:cubicBezTo>
                  <a:cubicBezTo>
                    <a:pt x="0" y="140"/>
                    <a:pt x="5" y="145"/>
                    <a:pt x="10" y="145"/>
                  </a:cubicBezTo>
                  <a:cubicBezTo>
                    <a:pt x="130" y="145"/>
                    <a:pt x="130" y="145"/>
                    <a:pt x="130" y="145"/>
                  </a:cubicBezTo>
                  <a:cubicBezTo>
                    <a:pt x="136" y="145"/>
                    <a:pt x="141" y="140"/>
                    <a:pt x="141" y="135"/>
                  </a:cubicBezTo>
                  <a:cubicBezTo>
                    <a:pt x="141" y="11"/>
                    <a:pt x="141" y="11"/>
                    <a:pt x="141" y="11"/>
                  </a:cubicBezTo>
                  <a:cubicBezTo>
                    <a:pt x="141" y="5"/>
                    <a:pt x="136" y="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6" name="Freeform 99"/>
            <p:cNvSpPr>
              <a:spLocks/>
            </p:cNvSpPr>
            <p:nvPr/>
          </p:nvSpPr>
          <p:spPr bwMode="auto">
            <a:xfrm>
              <a:off x="3702050" y="4176713"/>
              <a:ext cx="20638" cy="73025"/>
            </a:xfrm>
            <a:custGeom>
              <a:avLst/>
              <a:gdLst>
                <a:gd name="T0" fmla="*/ 3 w 9"/>
                <a:gd name="T1" fmla="*/ 10 h 30"/>
                <a:gd name="T2" fmla="*/ 3 w 9"/>
                <a:gd name="T3" fmla="*/ 30 h 30"/>
                <a:gd name="T4" fmla="*/ 6 w 9"/>
                <a:gd name="T5" fmla="*/ 30 h 30"/>
                <a:gd name="T6" fmla="*/ 6 w 9"/>
                <a:gd name="T7" fmla="*/ 10 h 30"/>
                <a:gd name="T8" fmla="*/ 9 w 9"/>
                <a:gd name="T9" fmla="*/ 5 h 30"/>
                <a:gd name="T10" fmla="*/ 4 w 9"/>
                <a:gd name="T11" fmla="*/ 0 h 30"/>
                <a:gd name="T12" fmla="*/ 0 w 9"/>
                <a:gd name="T13" fmla="*/ 5 h 30"/>
                <a:gd name="T14" fmla="*/ 3 w 9"/>
                <a:gd name="T15" fmla="*/ 1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0">
                  <a:moveTo>
                    <a:pt x="3" y="10"/>
                  </a:moveTo>
                  <a:cubicBezTo>
                    <a:pt x="3" y="30"/>
                    <a:pt x="3" y="30"/>
                    <a:pt x="3" y="30"/>
                  </a:cubicBezTo>
                  <a:cubicBezTo>
                    <a:pt x="6" y="30"/>
                    <a:pt x="6" y="30"/>
                    <a:pt x="6" y="30"/>
                  </a:cubicBezTo>
                  <a:cubicBezTo>
                    <a:pt x="6" y="10"/>
                    <a:pt x="6" y="10"/>
                    <a:pt x="6" y="10"/>
                  </a:cubicBezTo>
                  <a:cubicBezTo>
                    <a:pt x="8" y="9"/>
                    <a:pt x="9" y="7"/>
                    <a:pt x="9" y="5"/>
                  </a:cubicBezTo>
                  <a:cubicBezTo>
                    <a:pt x="9" y="2"/>
                    <a:pt x="7" y="0"/>
                    <a:pt x="4" y="0"/>
                  </a:cubicBezTo>
                  <a:cubicBezTo>
                    <a:pt x="2" y="0"/>
                    <a:pt x="0" y="2"/>
                    <a:pt x="0" y="5"/>
                  </a:cubicBezTo>
                  <a:cubicBezTo>
                    <a:pt x="0" y="7"/>
                    <a:pt x="1"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7" name="Freeform 100"/>
            <p:cNvSpPr>
              <a:spLocks/>
            </p:cNvSpPr>
            <p:nvPr/>
          </p:nvSpPr>
          <p:spPr bwMode="auto">
            <a:xfrm>
              <a:off x="3754438" y="4189413"/>
              <a:ext cx="22225" cy="4762"/>
            </a:xfrm>
            <a:custGeom>
              <a:avLst/>
              <a:gdLst>
                <a:gd name="T0" fmla="*/ 0 w 9"/>
                <a:gd name="T1" fmla="*/ 1 h 2"/>
                <a:gd name="T2" fmla="*/ 1 w 9"/>
                <a:gd name="T3" fmla="*/ 2 h 2"/>
                <a:gd name="T4" fmla="*/ 8 w 9"/>
                <a:gd name="T5" fmla="*/ 2 h 2"/>
                <a:gd name="T6" fmla="*/ 9 w 9"/>
                <a:gd name="T7" fmla="*/ 1 h 2"/>
                <a:gd name="T8" fmla="*/ 8 w 9"/>
                <a:gd name="T9" fmla="*/ 0 h 2"/>
                <a:gd name="T10" fmla="*/ 1 w 9"/>
                <a:gd name="T11" fmla="*/ 0 h 2"/>
                <a:gd name="T12" fmla="*/ 0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1"/>
                  </a:moveTo>
                  <a:cubicBezTo>
                    <a:pt x="0" y="1"/>
                    <a:pt x="1" y="2"/>
                    <a:pt x="1" y="2"/>
                  </a:cubicBezTo>
                  <a:cubicBezTo>
                    <a:pt x="8" y="2"/>
                    <a:pt x="8" y="2"/>
                    <a:pt x="8" y="2"/>
                  </a:cubicBezTo>
                  <a:cubicBezTo>
                    <a:pt x="8" y="2"/>
                    <a:pt x="9" y="1"/>
                    <a:pt x="9" y="1"/>
                  </a:cubicBezTo>
                  <a:cubicBezTo>
                    <a:pt x="9" y="0"/>
                    <a:pt x="8" y="0"/>
                    <a:pt x="8" y="0"/>
                  </a:cubicBez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8" name="Freeform 101"/>
            <p:cNvSpPr>
              <a:spLocks/>
            </p:cNvSpPr>
            <p:nvPr/>
          </p:nvSpPr>
          <p:spPr bwMode="auto">
            <a:xfrm>
              <a:off x="3648075" y="4189413"/>
              <a:ext cx="22225" cy="4762"/>
            </a:xfrm>
            <a:custGeom>
              <a:avLst/>
              <a:gdLst>
                <a:gd name="T0" fmla="*/ 9 w 9"/>
                <a:gd name="T1" fmla="*/ 1 h 2"/>
                <a:gd name="T2" fmla="*/ 8 w 9"/>
                <a:gd name="T3" fmla="*/ 0 h 2"/>
                <a:gd name="T4" fmla="*/ 1 w 9"/>
                <a:gd name="T5" fmla="*/ 0 h 2"/>
                <a:gd name="T6" fmla="*/ 0 w 9"/>
                <a:gd name="T7" fmla="*/ 1 h 2"/>
                <a:gd name="T8" fmla="*/ 1 w 9"/>
                <a:gd name="T9" fmla="*/ 2 h 2"/>
                <a:gd name="T10" fmla="*/ 8 w 9"/>
                <a:gd name="T11" fmla="*/ 2 h 2"/>
                <a:gd name="T12" fmla="*/ 9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9" y="1"/>
                  </a:moveTo>
                  <a:cubicBezTo>
                    <a:pt x="9" y="0"/>
                    <a:pt x="8" y="0"/>
                    <a:pt x="8" y="0"/>
                  </a:cubicBezTo>
                  <a:cubicBezTo>
                    <a:pt x="1" y="0"/>
                    <a:pt x="1" y="0"/>
                    <a:pt x="1" y="0"/>
                  </a:cubicBezTo>
                  <a:cubicBezTo>
                    <a:pt x="1" y="0"/>
                    <a:pt x="0" y="0"/>
                    <a:pt x="0" y="1"/>
                  </a:cubicBezTo>
                  <a:cubicBezTo>
                    <a:pt x="0" y="1"/>
                    <a:pt x="1" y="2"/>
                    <a:pt x="1" y="2"/>
                  </a:cubicBezTo>
                  <a:cubicBezTo>
                    <a:pt x="8" y="2"/>
                    <a:pt x="8" y="2"/>
                    <a:pt x="8" y="2"/>
                  </a:cubicBezTo>
                  <a:cubicBezTo>
                    <a:pt x="8" y="2"/>
                    <a:pt x="9"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9" name="Freeform 102"/>
            <p:cNvSpPr>
              <a:spLocks/>
            </p:cNvSpPr>
            <p:nvPr/>
          </p:nvSpPr>
          <p:spPr bwMode="auto">
            <a:xfrm>
              <a:off x="3711575" y="4125913"/>
              <a:ext cx="1588" cy="19050"/>
            </a:xfrm>
            <a:custGeom>
              <a:avLst/>
              <a:gdLst>
                <a:gd name="T0" fmla="*/ 0 w 1"/>
                <a:gd name="T1" fmla="*/ 8 h 8"/>
                <a:gd name="T2" fmla="*/ 1 w 1"/>
                <a:gd name="T3" fmla="*/ 7 h 8"/>
                <a:gd name="T4" fmla="*/ 1 w 1"/>
                <a:gd name="T5" fmla="*/ 1 h 8"/>
                <a:gd name="T6" fmla="*/ 0 w 1"/>
                <a:gd name="T7" fmla="*/ 0 h 8"/>
                <a:gd name="T8" fmla="*/ 0 w 1"/>
                <a:gd name="T9" fmla="*/ 1 h 8"/>
                <a:gd name="T10" fmla="*/ 0 w 1"/>
                <a:gd name="T11" fmla="*/ 7 h 8"/>
                <a:gd name="T12" fmla="*/ 0 w 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8"/>
                  </a:moveTo>
                  <a:cubicBezTo>
                    <a:pt x="1" y="8"/>
                    <a:pt x="1" y="8"/>
                    <a:pt x="1" y="7"/>
                  </a:cubicBezTo>
                  <a:cubicBezTo>
                    <a:pt x="1" y="1"/>
                    <a:pt x="1" y="1"/>
                    <a:pt x="1" y="1"/>
                  </a:cubicBezTo>
                  <a:cubicBezTo>
                    <a:pt x="1" y="0"/>
                    <a:pt x="1" y="0"/>
                    <a:pt x="0" y="0"/>
                  </a:cubicBezTo>
                  <a:cubicBezTo>
                    <a:pt x="0" y="0"/>
                    <a:pt x="0" y="0"/>
                    <a:pt x="0" y="1"/>
                  </a:cubicBezTo>
                  <a:cubicBezTo>
                    <a:pt x="0" y="7"/>
                    <a:pt x="0" y="7"/>
                    <a:pt x="0" y="7"/>
                  </a:cubicBez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0" name="Freeform 103"/>
            <p:cNvSpPr>
              <a:spLocks/>
            </p:cNvSpPr>
            <p:nvPr/>
          </p:nvSpPr>
          <p:spPr bwMode="auto">
            <a:xfrm>
              <a:off x="3743325" y="4143375"/>
              <a:ext cx="14288" cy="15875"/>
            </a:xfrm>
            <a:custGeom>
              <a:avLst/>
              <a:gdLst>
                <a:gd name="T0" fmla="*/ 1 w 6"/>
                <a:gd name="T1" fmla="*/ 7 h 7"/>
                <a:gd name="T2" fmla="*/ 1 w 6"/>
                <a:gd name="T3" fmla="*/ 6 h 7"/>
                <a:gd name="T4" fmla="*/ 6 w 6"/>
                <a:gd name="T5" fmla="*/ 2 h 7"/>
                <a:gd name="T6" fmla="*/ 6 w 6"/>
                <a:gd name="T7" fmla="*/ 0 h 7"/>
                <a:gd name="T8" fmla="*/ 5 w 6"/>
                <a:gd name="T9" fmla="*/ 0 h 7"/>
                <a:gd name="T10" fmla="*/ 0 w 6"/>
                <a:gd name="T11" fmla="*/ 5 h 7"/>
                <a:gd name="T12" fmla="*/ 0 w 6"/>
                <a:gd name="T13" fmla="*/ 6 h 7"/>
                <a:gd name="T14" fmla="*/ 1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7"/>
                  </a:moveTo>
                  <a:cubicBezTo>
                    <a:pt x="1" y="7"/>
                    <a:pt x="1" y="7"/>
                    <a:pt x="1" y="6"/>
                  </a:cubicBezTo>
                  <a:cubicBezTo>
                    <a:pt x="6" y="2"/>
                    <a:pt x="6" y="2"/>
                    <a:pt x="6" y="2"/>
                  </a:cubicBezTo>
                  <a:cubicBezTo>
                    <a:pt x="6" y="1"/>
                    <a:pt x="6" y="1"/>
                    <a:pt x="6" y="0"/>
                  </a:cubicBezTo>
                  <a:cubicBezTo>
                    <a:pt x="6" y="0"/>
                    <a:pt x="5" y="0"/>
                    <a:pt x="5" y="0"/>
                  </a:cubicBezTo>
                  <a:cubicBezTo>
                    <a:pt x="0" y="5"/>
                    <a:pt x="0" y="5"/>
                    <a:pt x="0" y="5"/>
                  </a:cubicBezTo>
                  <a:cubicBezTo>
                    <a:pt x="0" y="6"/>
                    <a:pt x="0" y="6"/>
                    <a:pt x="0" y="6"/>
                  </a:cubicBezTo>
                  <a:cubicBezTo>
                    <a:pt x="0"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1" name="Freeform 104"/>
            <p:cNvSpPr>
              <a:spLocks/>
            </p:cNvSpPr>
            <p:nvPr/>
          </p:nvSpPr>
          <p:spPr bwMode="auto">
            <a:xfrm>
              <a:off x="3667125" y="4217988"/>
              <a:ext cx="15875" cy="17462"/>
            </a:xfrm>
            <a:custGeom>
              <a:avLst/>
              <a:gdLst>
                <a:gd name="T0" fmla="*/ 0 w 6"/>
                <a:gd name="T1" fmla="*/ 7 h 7"/>
                <a:gd name="T2" fmla="*/ 1 w 6"/>
                <a:gd name="T3" fmla="*/ 7 h 7"/>
                <a:gd name="T4" fmla="*/ 6 w 6"/>
                <a:gd name="T5" fmla="*/ 2 h 7"/>
                <a:gd name="T6" fmla="*/ 6 w 6"/>
                <a:gd name="T7" fmla="*/ 1 h 7"/>
                <a:gd name="T8" fmla="*/ 5 w 6"/>
                <a:gd name="T9" fmla="*/ 1 h 7"/>
                <a:gd name="T10" fmla="*/ 0 w 6"/>
                <a:gd name="T11" fmla="*/ 5 h 7"/>
                <a:gd name="T12" fmla="*/ 0 w 6"/>
                <a:gd name="T13" fmla="*/ 7 h 7"/>
                <a:gd name="T14" fmla="*/ 0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7"/>
                  </a:moveTo>
                  <a:cubicBezTo>
                    <a:pt x="1" y="7"/>
                    <a:pt x="1" y="7"/>
                    <a:pt x="1" y="7"/>
                  </a:cubicBezTo>
                  <a:cubicBezTo>
                    <a:pt x="6" y="2"/>
                    <a:pt x="6" y="2"/>
                    <a:pt x="6" y="2"/>
                  </a:cubicBezTo>
                  <a:cubicBezTo>
                    <a:pt x="6" y="2"/>
                    <a:pt x="6" y="1"/>
                    <a:pt x="6" y="1"/>
                  </a:cubicBezTo>
                  <a:cubicBezTo>
                    <a:pt x="6" y="0"/>
                    <a:pt x="5" y="0"/>
                    <a:pt x="5" y="1"/>
                  </a:cubicBezTo>
                  <a:cubicBezTo>
                    <a:pt x="0" y="5"/>
                    <a:pt x="0" y="5"/>
                    <a:pt x="0" y="5"/>
                  </a:cubicBezTo>
                  <a:cubicBezTo>
                    <a:pt x="0" y="6"/>
                    <a:pt x="0" y="6"/>
                    <a:pt x="0"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2" name="Freeform 105"/>
            <p:cNvSpPr>
              <a:spLocks/>
            </p:cNvSpPr>
            <p:nvPr/>
          </p:nvSpPr>
          <p:spPr bwMode="auto">
            <a:xfrm>
              <a:off x="3743325" y="4217988"/>
              <a:ext cx="14288" cy="17462"/>
            </a:xfrm>
            <a:custGeom>
              <a:avLst/>
              <a:gdLst>
                <a:gd name="T0" fmla="*/ 5 w 6"/>
                <a:gd name="T1" fmla="*/ 7 h 7"/>
                <a:gd name="T2" fmla="*/ 5 w 6"/>
                <a:gd name="T3" fmla="*/ 7 h 7"/>
                <a:gd name="T4" fmla="*/ 6 w 6"/>
                <a:gd name="T5" fmla="*/ 7 h 7"/>
                <a:gd name="T6" fmla="*/ 6 w 6"/>
                <a:gd name="T7" fmla="*/ 5 h 7"/>
                <a:gd name="T8" fmla="*/ 1 w 6"/>
                <a:gd name="T9" fmla="*/ 1 h 7"/>
                <a:gd name="T10" fmla="*/ 0 w 6"/>
                <a:gd name="T11" fmla="*/ 1 h 7"/>
                <a:gd name="T12" fmla="*/ 0 w 6"/>
                <a:gd name="T13" fmla="*/ 2 h 7"/>
                <a:gd name="T14" fmla="*/ 5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5" y="7"/>
                  </a:moveTo>
                  <a:cubicBezTo>
                    <a:pt x="5" y="7"/>
                    <a:pt x="5" y="7"/>
                    <a:pt x="5" y="7"/>
                  </a:cubicBezTo>
                  <a:cubicBezTo>
                    <a:pt x="6" y="7"/>
                    <a:pt x="6" y="7"/>
                    <a:pt x="6" y="7"/>
                  </a:cubicBezTo>
                  <a:cubicBezTo>
                    <a:pt x="6" y="6"/>
                    <a:pt x="6" y="6"/>
                    <a:pt x="6" y="5"/>
                  </a:cubicBezTo>
                  <a:cubicBezTo>
                    <a:pt x="1" y="1"/>
                    <a:pt x="1" y="1"/>
                    <a:pt x="1" y="1"/>
                  </a:cubicBezTo>
                  <a:cubicBezTo>
                    <a:pt x="1" y="0"/>
                    <a:pt x="0" y="0"/>
                    <a:pt x="0" y="1"/>
                  </a:cubicBezTo>
                  <a:cubicBezTo>
                    <a:pt x="0" y="1"/>
                    <a:pt x="0" y="2"/>
                    <a:pt x="0" y="2"/>
                  </a:cubicBezTo>
                  <a:lnTo>
                    <a:pt x="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3" name="Freeform 106"/>
            <p:cNvSpPr>
              <a:spLocks/>
            </p:cNvSpPr>
            <p:nvPr/>
          </p:nvSpPr>
          <p:spPr bwMode="auto">
            <a:xfrm>
              <a:off x="3667125" y="4143375"/>
              <a:ext cx="15875" cy="15875"/>
            </a:xfrm>
            <a:custGeom>
              <a:avLst/>
              <a:gdLst>
                <a:gd name="T0" fmla="*/ 0 w 6"/>
                <a:gd name="T1" fmla="*/ 0 h 7"/>
                <a:gd name="T2" fmla="*/ 0 w 6"/>
                <a:gd name="T3" fmla="*/ 2 h 7"/>
                <a:gd name="T4" fmla="*/ 5 w 6"/>
                <a:gd name="T5" fmla="*/ 6 h 7"/>
                <a:gd name="T6" fmla="*/ 5 w 6"/>
                <a:gd name="T7" fmla="*/ 7 h 7"/>
                <a:gd name="T8" fmla="*/ 6 w 6"/>
                <a:gd name="T9" fmla="*/ 6 h 7"/>
                <a:gd name="T10" fmla="*/ 6 w 6"/>
                <a:gd name="T11" fmla="*/ 5 h 7"/>
                <a:gd name="T12" fmla="*/ 1 w 6"/>
                <a:gd name="T13" fmla="*/ 0 h 7"/>
                <a:gd name="T14" fmla="*/ 0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0"/>
                  </a:moveTo>
                  <a:cubicBezTo>
                    <a:pt x="0" y="1"/>
                    <a:pt x="0" y="1"/>
                    <a:pt x="0" y="2"/>
                  </a:cubicBezTo>
                  <a:cubicBezTo>
                    <a:pt x="5" y="6"/>
                    <a:pt x="5" y="6"/>
                    <a:pt x="5" y="6"/>
                  </a:cubicBezTo>
                  <a:cubicBezTo>
                    <a:pt x="5" y="7"/>
                    <a:pt x="5" y="7"/>
                    <a:pt x="5" y="7"/>
                  </a:cubicBezTo>
                  <a:cubicBezTo>
                    <a:pt x="5" y="7"/>
                    <a:pt x="6" y="7"/>
                    <a:pt x="6" y="6"/>
                  </a:cubicBezTo>
                  <a:cubicBezTo>
                    <a:pt x="6" y="6"/>
                    <a:pt x="6" y="6"/>
                    <a:pt x="6" y="5"/>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7" name="Group 186"/>
          <p:cNvGrpSpPr/>
          <p:nvPr/>
        </p:nvGrpSpPr>
        <p:grpSpPr>
          <a:xfrm>
            <a:off x="3000948" y="2130445"/>
            <a:ext cx="304285" cy="550514"/>
            <a:chOff x="3632200" y="2433638"/>
            <a:chExt cx="241300" cy="436562"/>
          </a:xfrm>
          <a:solidFill>
            <a:srgbClr val="0078D7"/>
          </a:solidFill>
        </p:grpSpPr>
        <p:sp>
          <p:nvSpPr>
            <p:cNvPr id="170" name="Freeform 153"/>
            <p:cNvSpPr>
              <a:spLocks noEditPoints="1"/>
            </p:cNvSpPr>
            <p:nvPr/>
          </p:nvSpPr>
          <p:spPr bwMode="auto">
            <a:xfrm>
              <a:off x="3632200" y="2433638"/>
              <a:ext cx="241300" cy="153987"/>
            </a:xfrm>
            <a:custGeom>
              <a:avLst/>
              <a:gdLst>
                <a:gd name="T0" fmla="*/ 93 w 100"/>
                <a:gd name="T1" fmla="*/ 0 h 64"/>
                <a:gd name="T2" fmla="*/ 4 w 100"/>
                <a:gd name="T3" fmla="*/ 0 h 64"/>
                <a:gd name="T4" fmla="*/ 0 w 100"/>
                <a:gd name="T5" fmla="*/ 5 h 64"/>
                <a:gd name="T6" fmla="*/ 0 w 100"/>
                <a:gd name="T7" fmla="*/ 64 h 64"/>
                <a:gd name="T8" fmla="*/ 100 w 100"/>
                <a:gd name="T9" fmla="*/ 64 h 64"/>
                <a:gd name="T10" fmla="*/ 100 w 100"/>
                <a:gd name="T11" fmla="*/ 5 h 64"/>
                <a:gd name="T12" fmla="*/ 93 w 100"/>
                <a:gd name="T13" fmla="*/ 0 h 64"/>
                <a:gd name="T14" fmla="*/ 20 w 100"/>
                <a:gd name="T15" fmla="*/ 45 h 64"/>
                <a:gd name="T16" fmla="*/ 16 w 100"/>
                <a:gd name="T17" fmla="*/ 50 h 64"/>
                <a:gd name="T18" fmla="*/ 12 w 100"/>
                <a:gd name="T19" fmla="*/ 45 h 64"/>
                <a:gd name="T20" fmla="*/ 12 w 100"/>
                <a:gd name="T21" fmla="*/ 27 h 64"/>
                <a:gd name="T22" fmla="*/ 16 w 100"/>
                <a:gd name="T23" fmla="*/ 23 h 64"/>
                <a:gd name="T24" fmla="*/ 20 w 100"/>
                <a:gd name="T25" fmla="*/ 27 h 64"/>
                <a:gd name="T26" fmla="*/ 20 w 100"/>
                <a:gd name="T27"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64">
                  <a:moveTo>
                    <a:pt x="93" y="0"/>
                  </a:moveTo>
                  <a:cubicBezTo>
                    <a:pt x="4" y="0"/>
                    <a:pt x="4" y="0"/>
                    <a:pt x="4" y="0"/>
                  </a:cubicBezTo>
                  <a:cubicBezTo>
                    <a:pt x="1" y="0"/>
                    <a:pt x="0" y="2"/>
                    <a:pt x="0" y="5"/>
                  </a:cubicBezTo>
                  <a:cubicBezTo>
                    <a:pt x="0" y="64"/>
                    <a:pt x="0" y="64"/>
                    <a:pt x="0" y="64"/>
                  </a:cubicBezTo>
                  <a:cubicBezTo>
                    <a:pt x="100" y="64"/>
                    <a:pt x="100" y="64"/>
                    <a:pt x="100" y="64"/>
                  </a:cubicBezTo>
                  <a:cubicBezTo>
                    <a:pt x="100" y="5"/>
                    <a:pt x="100" y="5"/>
                    <a:pt x="100" y="5"/>
                  </a:cubicBezTo>
                  <a:cubicBezTo>
                    <a:pt x="100" y="2"/>
                    <a:pt x="96" y="0"/>
                    <a:pt x="93" y="0"/>
                  </a:cubicBezTo>
                  <a:close/>
                  <a:moveTo>
                    <a:pt x="20" y="45"/>
                  </a:moveTo>
                  <a:cubicBezTo>
                    <a:pt x="20" y="48"/>
                    <a:pt x="18" y="50"/>
                    <a:pt x="16" y="50"/>
                  </a:cubicBezTo>
                  <a:cubicBezTo>
                    <a:pt x="14" y="50"/>
                    <a:pt x="12" y="48"/>
                    <a:pt x="12" y="45"/>
                  </a:cubicBezTo>
                  <a:cubicBezTo>
                    <a:pt x="12" y="27"/>
                    <a:pt x="12" y="27"/>
                    <a:pt x="12" y="27"/>
                  </a:cubicBezTo>
                  <a:cubicBezTo>
                    <a:pt x="12" y="25"/>
                    <a:pt x="14" y="23"/>
                    <a:pt x="16" y="23"/>
                  </a:cubicBezTo>
                  <a:cubicBezTo>
                    <a:pt x="18" y="23"/>
                    <a:pt x="20" y="25"/>
                    <a:pt x="20" y="27"/>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1" name="Freeform 154"/>
            <p:cNvSpPr>
              <a:spLocks noEditPoints="1"/>
            </p:cNvSpPr>
            <p:nvPr/>
          </p:nvSpPr>
          <p:spPr bwMode="auto">
            <a:xfrm>
              <a:off x="3632200" y="2617788"/>
              <a:ext cx="241300" cy="252412"/>
            </a:xfrm>
            <a:custGeom>
              <a:avLst/>
              <a:gdLst>
                <a:gd name="T0" fmla="*/ 0 w 100"/>
                <a:gd name="T1" fmla="*/ 0 h 104"/>
                <a:gd name="T2" fmla="*/ 0 w 100"/>
                <a:gd name="T3" fmla="*/ 97 h 104"/>
                <a:gd name="T4" fmla="*/ 4 w 100"/>
                <a:gd name="T5" fmla="*/ 104 h 104"/>
                <a:gd name="T6" fmla="*/ 93 w 100"/>
                <a:gd name="T7" fmla="*/ 104 h 104"/>
                <a:gd name="T8" fmla="*/ 100 w 100"/>
                <a:gd name="T9" fmla="*/ 97 h 104"/>
                <a:gd name="T10" fmla="*/ 100 w 100"/>
                <a:gd name="T11" fmla="*/ 0 h 104"/>
                <a:gd name="T12" fmla="*/ 0 w 100"/>
                <a:gd name="T13" fmla="*/ 0 h 104"/>
                <a:gd name="T14" fmla="*/ 20 w 100"/>
                <a:gd name="T15" fmla="*/ 61 h 104"/>
                <a:gd name="T16" fmla="*/ 16 w 100"/>
                <a:gd name="T17" fmla="*/ 65 h 104"/>
                <a:gd name="T18" fmla="*/ 12 w 100"/>
                <a:gd name="T19" fmla="*/ 61 h 104"/>
                <a:gd name="T20" fmla="*/ 12 w 100"/>
                <a:gd name="T21" fmla="*/ 15 h 104"/>
                <a:gd name="T22" fmla="*/ 16 w 100"/>
                <a:gd name="T23" fmla="*/ 11 h 104"/>
                <a:gd name="T24" fmla="*/ 20 w 100"/>
                <a:gd name="T25" fmla="*/ 15 h 104"/>
                <a:gd name="T26" fmla="*/ 20 w 100"/>
                <a:gd name="T2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4">
                  <a:moveTo>
                    <a:pt x="0" y="0"/>
                  </a:moveTo>
                  <a:cubicBezTo>
                    <a:pt x="0" y="97"/>
                    <a:pt x="0" y="97"/>
                    <a:pt x="0" y="97"/>
                  </a:cubicBezTo>
                  <a:cubicBezTo>
                    <a:pt x="0" y="100"/>
                    <a:pt x="1" y="104"/>
                    <a:pt x="4" y="104"/>
                  </a:cubicBezTo>
                  <a:cubicBezTo>
                    <a:pt x="93" y="104"/>
                    <a:pt x="93" y="104"/>
                    <a:pt x="93" y="104"/>
                  </a:cubicBezTo>
                  <a:cubicBezTo>
                    <a:pt x="96" y="104"/>
                    <a:pt x="100" y="100"/>
                    <a:pt x="100" y="97"/>
                  </a:cubicBezTo>
                  <a:cubicBezTo>
                    <a:pt x="100" y="0"/>
                    <a:pt x="100" y="0"/>
                    <a:pt x="100" y="0"/>
                  </a:cubicBezTo>
                  <a:lnTo>
                    <a:pt x="0" y="0"/>
                  </a:lnTo>
                  <a:close/>
                  <a:moveTo>
                    <a:pt x="20" y="61"/>
                  </a:moveTo>
                  <a:cubicBezTo>
                    <a:pt x="20" y="63"/>
                    <a:pt x="18" y="65"/>
                    <a:pt x="16" y="65"/>
                  </a:cubicBezTo>
                  <a:cubicBezTo>
                    <a:pt x="14" y="65"/>
                    <a:pt x="12" y="63"/>
                    <a:pt x="12" y="61"/>
                  </a:cubicBezTo>
                  <a:cubicBezTo>
                    <a:pt x="12" y="15"/>
                    <a:pt x="12" y="15"/>
                    <a:pt x="12" y="15"/>
                  </a:cubicBezTo>
                  <a:cubicBezTo>
                    <a:pt x="12" y="13"/>
                    <a:pt x="14" y="11"/>
                    <a:pt x="16" y="11"/>
                  </a:cubicBezTo>
                  <a:cubicBezTo>
                    <a:pt x="18" y="11"/>
                    <a:pt x="20" y="13"/>
                    <a:pt x="20" y="15"/>
                  </a:cubicBez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8" name="TextBox 17"/>
          <p:cNvSpPr txBox="1"/>
          <p:nvPr/>
        </p:nvSpPr>
        <p:spPr>
          <a:xfrm>
            <a:off x="9980429"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Television</a:t>
            </a:r>
          </a:p>
        </p:txBody>
      </p:sp>
      <p:sp>
        <p:nvSpPr>
          <p:cNvPr id="26" name="TextBox 25"/>
          <p:cNvSpPr txBox="1"/>
          <p:nvPr/>
        </p:nvSpPr>
        <p:spPr>
          <a:xfrm>
            <a:off x="9980429"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Microwave</a:t>
            </a:r>
          </a:p>
        </p:txBody>
      </p:sp>
      <p:grpSp>
        <p:nvGrpSpPr>
          <p:cNvPr id="194" name="Group 193"/>
          <p:cNvGrpSpPr/>
          <p:nvPr/>
        </p:nvGrpSpPr>
        <p:grpSpPr>
          <a:xfrm>
            <a:off x="10118399" y="4353189"/>
            <a:ext cx="502470" cy="550514"/>
            <a:chOff x="9374188" y="4051300"/>
            <a:chExt cx="398463" cy="436563"/>
          </a:xfrm>
          <a:solidFill>
            <a:srgbClr val="0078D7"/>
          </a:solidFill>
        </p:grpSpPr>
        <p:sp>
          <p:nvSpPr>
            <p:cNvPr id="146" name="Freeform 129"/>
            <p:cNvSpPr>
              <a:spLocks noEditPoints="1"/>
            </p:cNvSpPr>
            <p:nvPr/>
          </p:nvSpPr>
          <p:spPr bwMode="auto">
            <a:xfrm>
              <a:off x="9374188" y="4217988"/>
              <a:ext cx="398463" cy="269875"/>
            </a:xfrm>
            <a:custGeom>
              <a:avLst/>
              <a:gdLst>
                <a:gd name="T0" fmla="*/ 158 w 165"/>
                <a:gd name="T1" fmla="*/ 0 h 111"/>
                <a:gd name="T2" fmla="*/ 7 w 165"/>
                <a:gd name="T3" fmla="*/ 0 h 111"/>
                <a:gd name="T4" fmla="*/ 0 w 165"/>
                <a:gd name="T5" fmla="*/ 7 h 111"/>
                <a:gd name="T6" fmla="*/ 0 w 165"/>
                <a:gd name="T7" fmla="*/ 104 h 111"/>
                <a:gd name="T8" fmla="*/ 7 w 165"/>
                <a:gd name="T9" fmla="*/ 111 h 111"/>
                <a:gd name="T10" fmla="*/ 158 w 165"/>
                <a:gd name="T11" fmla="*/ 111 h 111"/>
                <a:gd name="T12" fmla="*/ 165 w 165"/>
                <a:gd name="T13" fmla="*/ 104 h 111"/>
                <a:gd name="T14" fmla="*/ 165 w 165"/>
                <a:gd name="T15" fmla="*/ 7 h 111"/>
                <a:gd name="T16" fmla="*/ 158 w 165"/>
                <a:gd name="T17" fmla="*/ 0 h 111"/>
                <a:gd name="T18" fmla="*/ 120 w 165"/>
                <a:gd name="T19" fmla="*/ 93 h 111"/>
                <a:gd name="T20" fmla="*/ 73 w 165"/>
                <a:gd name="T21" fmla="*/ 96 h 111"/>
                <a:gd name="T22" fmla="*/ 18 w 165"/>
                <a:gd name="T23" fmla="*/ 93 h 111"/>
                <a:gd name="T24" fmla="*/ 14 w 165"/>
                <a:gd name="T25" fmla="*/ 56 h 111"/>
                <a:gd name="T26" fmla="*/ 18 w 165"/>
                <a:gd name="T27" fmla="*/ 17 h 111"/>
                <a:gd name="T28" fmla="*/ 73 w 165"/>
                <a:gd name="T29" fmla="*/ 14 h 111"/>
                <a:gd name="T30" fmla="*/ 120 w 165"/>
                <a:gd name="T31" fmla="*/ 17 h 111"/>
                <a:gd name="T32" fmla="*/ 124 w 165"/>
                <a:gd name="T33" fmla="*/ 55 h 111"/>
                <a:gd name="T34" fmla="*/ 120 w 165"/>
                <a:gd name="T35" fmla="*/ 93 h 111"/>
                <a:gd name="T36" fmla="*/ 154 w 165"/>
                <a:gd name="T37" fmla="*/ 91 h 111"/>
                <a:gd name="T38" fmla="*/ 152 w 165"/>
                <a:gd name="T39" fmla="*/ 94 h 111"/>
                <a:gd name="T40" fmla="*/ 140 w 165"/>
                <a:gd name="T41" fmla="*/ 94 h 111"/>
                <a:gd name="T42" fmla="*/ 137 w 165"/>
                <a:gd name="T43" fmla="*/ 91 h 111"/>
                <a:gd name="T44" fmla="*/ 137 w 165"/>
                <a:gd name="T45" fmla="*/ 20 h 111"/>
                <a:gd name="T46" fmla="*/ 140 w 165"/>
                <a:gd name="T47" fmla="*/ 17 h 111"/>
                <a:gd name="T48" fmla="*/ 152 w 165"/>
                <a:gd name="T49" fmla="*/ 17 h 111"/>
                <a:gd name="T50" fmla="*/ 154 w 165"/>
                <a:gd name="T51" fmla="*/ 20 h 111"/>
                <a:gd name="T52" fmla="*/ 154 w 165"/>
                <a:gd name="T53"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11">
                  <a:moveTo>
                    <a:pt x="158" y="0"/>
                  </a:moveTo>
                  <a:cubicBezTo>
                    <a:pt x="7" y="0"/>
                    <a:pt x="7" y="0"/>
                    <a:pt x="7" y="0"/>
                  </a:cubicBezTo>
                  <a:cubicBezTo>
                    <a:pt x="3" y="0"/>
                    <a:pt x="0" y="3"/>
                    <a:pt x="0" y="7"/>
                  </a:cubicBezTo>
                  <a:cubicBezTo>
                    <a:pt x="0" y="104"/>
                    <a:pt x="0" y="104"/>
                    <a:pt x="0" y="104"/>
                  </a:cubicBezTo>
                  <a:cubicBezTo>
                    <a:pt x="0" y="108"/>
                    <a:pt x="3" y="111"/>
                    <a:pt x="7" y="111"/>
                  </a:cubicBezTo>
                  <a:cubicBezTo>
                    <a:pt x="158" y="111"/>
                    <a:pt x="158" y="111"/>
                    <a:pt x="158" y="111"/>
                  </a:cubicBezTo>
                  <a:cubicBezTo>
                    <a:pt x="162" y="111"/>
                    <a:pt x="165" y="108"/>
                    <a:pt x="165" y="104"/>
                  </a:cubicBezTo>
                  <a:cubicBezTo>
                    <a:pt x="165" y="7"/>
                    <a:pt x="165" y="7"/>
                    <a:pt x="165" y="7"/>
                  </a:cubicBezTo>
                  <a:cubicBezTo>
                    <a:pt x="165" y="3"/>
                    <a:pt x="162" y="0"/>
                    <a:pt x="158" y="0"/>
                  </a:cubicBezTo>
                  <a:close/>
                  <a:moveTo>
                    <a:pt x="120" y="93"/>
                  </a:moveTo>
                  <a:cubicBezTo>
                    <a:pt x="118" y="95"/>
                    <a:pt x="97" y="96"/>
                    <a:pt x="73" y="96"/>
                  </a:cubicBezTo>
                  <a:cubicBezTo>
                    <a:pt x="46" y="96"/>
                    <a:pt x="20" y="95"/>
                    <a:pt x="18" y="93"/>
                  </a:cubicBezTo>
                  <a:cubicBezTo>
                    <a:pt x="16" y="91"/>
                    <a:pt x="14" y="74"/>
                    <a:pt x="14" y="56"/>
                  </a:cubicBezTo>
                  <a:cubicBezTo>
                    <a:pt x="14" y="36"/>
                    <a:pt x="15" y="20"/>
                    <a:pt x="18" y="17"/>
                  </a:cubicBezTo>
                  <a:cubicBezTo>
                    <a:pt x="20" y="15"/>
                    <a:pt x="47" y="14"/>
                    <a:pt x="73" y="14"/>
                  </a:cubicBezTo>
                  <a:cubicBezTo>
                    <a:pt x="99" y="14"/>
                    <a:pt x="119" y="16"/>
                    <a:pt x="120" y="17"/>
                  </a:cubicBezTo>
                  <a:cubicBezTo>
                    <a:pt x="122" y="19"/>
                    <a:pt x="124" y="36"/>
                    <a:pt x="124" y="55"/>
                  </a:cubicBezTo>
                  <a:cubicBezTo>
                    <a:pt x="124" y="74"/>
                    <a:pt x="123" y="91"/>
                    <a:pt x="120" y="93"/>
                  </a:cubicBezTo>
                  <a:close/>
                  <a:moveTo>
                    <a:pt x="154" y="91"/>
                  </a:moveTo>
                  <a:cubicBezTo>
                    <a:pt x="154" y="92"/>
                    <a:pt x="153" y="94"/>
                    <a:pt x="152" y="94"/>
                  </a:cubicBezTo>
                  <a:cubicBezTo>
                    <a:pt x="140" y="94"/>
                    <a:pt x="140" y="94"/>
                    <a:pt x="140" y="94"/>
                  </a:cubicBezTo>
                  <a:cubicBezTo>
                    <a:pt x="139" y="94"/>
                    <a:pt x="137" y="92"/>
                    <a:pt x="137" y="91"/>
                  </a:cubicBezTo>
                  <a:cubicBezTo>
                    <a:pt x="137" y="20"/>
                    <a:pt x="137" y="20"/>
                    <a:pt x="137" y="20"/>
                  </a:cubicBezTo>
                  <a:cubicBezTo>
                    <a:pt x="137" y="19"/>
                    <a:pt x="139" y="17"/>
                    <a:pt x="140" y="17"/>
                  </a:cubicBezTo>
                  <a:cubicBezTo>
                    <a:pt x="152" y="17"/>
                    <a:pt x="152" y="17"/>
                    <a:pt x="152" y="17"/>
                  </a:cubicBezTo>
                  <a:cubicBezTo>
                    <a:pt x="153" y="17"/>
                    <a:pt x="154" y="19"/>
                    <a:pt x="154" y="20"/>
                  </a:cubicBezTo>
                  <a:lnTo>
                    <a:pt x="15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7" name="Oval 130"/>
            <p:cNvSpPr>
              <a:spLocks noChangeArrowheads="1"/>
            </p:cNvSpPr>
            <p:nvPr/>
          </p:nvSpPr>
          <p:spPr bwMode="auto">
            <a:xfrm>
              <a:off x="9720263" y="4271963"/>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8" name="Oval 131"/>
            <p:cNvSpPr>
              <a:spLocks noChangeArrowheads="1"/>
            </p:cNvSpPr>
            <p:nvPr/>
          </p:nvSpPr>
          <p:spPr bwMode="auto">
            <a:xfrm>
              <a:off x="9720263" y="4292600"/>
              <a:ext cx="14288" cy="174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9" name="Oval 132"/>
            <p:cNvSpPr>
              <a:spLocks noChangeArrowheads="1"/>
            </p:cNvSpPr>
            <p:nvPr/>
          </p:nvSpPr>
          <p:spPr bwMode="auto">
            <a:xfrm>
              <a:off x="9720263" y="4318000"/>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0" name="Oval 133"/>
            <p:cNvSpPr>
              <a:spLocks noChangeArrowheads="1"/>
            </p:cNvSpPr>
            <p:nvPr/>
          </p:nvSpPr>
          <p:spPr bwMode="auto">
            <a:xfrm>
              <a:off x="9712325" y="4356100"/>
              <a:ext cx="30163" cy="30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1" name="Oval 134"/>
            <p:cNvSpPr>
              <a:spLocks noChangeArrowheads="1"/>
            </p:cNvSpPr>
            <p:nvPr/>
          </p:nvSpPr>
          <p:spPr bwMode="auto">
            <a:xfrm>
              <a:off x="9712325" y="4405313"/>
              <a:ext cx="30163"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2" name="Freeform 135"/>
            <p:cNvSpPr>
              <a:spLocks/>
            </p:cNvSpPr>
            <p:nvPr/>
          </p:nvSpPr>
          <p:spPr bwMode="auto">
            <a:xfrm>
              <a:off x="9502775" y="4184650"/>
              <a:ext cx="130175" cy="28575"/>
            </a:xfrm>
            <a:custGeom>
              <a:avLst/>
              <a:gdLst>
                <a:gd name="T0" fmla="*/ 34 w 54"/>
                <a:gd name="T1" fmla="*/ 0 h 12"/>
                <a:gd name="T2" fmla="*/ 33 w 54"/>
                <a:gd name="T3" fmla="*/ 0 h 12"/>
                <a:gd name="T4" fmla="*/ 27 w 54"/>
                <a:gd name="T5" fmla="*/ 0 h 12"/>
                <a:gd name="T6" fmla="*/ 20 w 54"/>
                <a:gd name="T7" fmla="*/ 0 h 12"/>
                <a:gd name="T8" fmla="*/ 19 w 54"/>
                <a:gd name="T9" fmla="*/ 1 h 12"/>
                <a:gd name="T10" fmla="*/ 0 w 54"/>
                <a:gd name="T11" fmla="*/ 12 h 12"/>
                <a:gd name="T12" fmla="*/ 54 w 54"/>
                <a:gd name="T13" fmla="*/ 12 h 12"/>
                <a:gd name="T14" fmla="*/ 34 w 5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2">
                  <a:moveTo>
                    <a:pt x="34" y="0"/>
                  </a:moveTo>
                  <a:cubicBezTo>
                    <a:pt x="34" y="0"/>
                    <a:pt x="33" y="0"/>
                    <a:pt x="33" y="0"/>
                  </a:cubicBezTo>
                  <a:cubicBezTo>
                    <a:pt x="31" y="0"/>
                    <a:pt x="29" y="0"/>
                    <a:pt x="27" y="0"/>
                  </a:cubicBezTo>
                  <a:cubicBezTo>
                    <a:pt x="25" y="0"/>
                    <a:pt x="22" y="0"/>
                    <a:pt x="20" y="0"/>
                  </a:cubicBezTo>
                  <a:cubicBezTo>
                    <a:pt x="20" y="0"/>
                    <a:pt x="19" y="1"/>
                    <a:pt x="19" y="1"/>
                  </a:cubicBezTo>
                  <a:cubicBezTo>
                    <a:pt x="11" y="3"/>
                    <a:pt x="4" y="5"/>
                    <a:pt x="0" y="12"/>
                  </a:cubicBezTo>
                  <a:cubicBezTo>
                    <a:pt x="54" y="12"/>
                    <a:pt x="54" y="12"/>
                    <a:pt x="54" y="12"/>
                  </a:cubicBezTo>
                  <a:cubicBezTo>
                    <a:pt x="50" y="4"/>
                    <a:pt x="43" y="3"/>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3" name="Freeform 136"/>
            <p:cNvSpPr>
              <a:spLocks/>
            </p:cNvSpPr>
            <p:nvPr/>
          </p:nvSpPr>
          <p:spPr bwMode="auto">
            <a:xfrm>
              <a:off x="9466263" y="4051300"/>
              <a:ext cx="84138" cy="130175"/>
            </a:xfrm>
            <a:custGeom>
              <a:avLst/>
              <a:gdLst>
                <a:gd name="T0" fmla="*/ 1 w 35"/>
                <a:gd name="T1" fmla="*/ 0 h 54"/>
                <a:gd name="T2" fmla="*/ 0 w 35"/>
                <a:gd name="T3" fmla="*/ 0 h 54"/>
                <a:gd name="T4" fmla="*/ 0 w 35"/>
                <a:gd name="T5" fmla="*/ 1 h 54"/>
                <a:gd name="T6" fmla="*/ 34 w 35"/>
                <a:gd name="T7" fmla="*/ 54 h 54"/>
                <a:gd name="T8" fmla="*/ 35 w 35"/>
                <a:gd name="T9" fmla="*/ 54 h 54"/>
                <a:gd name="T10" fmla="*/ 1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1" y="0"/>
                  </a:moveTo>
                  <a:cubicBezTo>
                    <a:pt x="1" y="0"/>
                    <a:pt x="1" y="0"/>
                    <a:pt x="0" y="0"/>
                  </a:cubicBezTo>
                  <a:cubicBezTo>
                    <a:pt x="0" y="0"/>
                    <a:pt x="0" y="1"/>
                    <a:pt x="0" y="1"/>
                  </a:cubicBezTo>
                  <a:cubicBezTo>
                    <a:pt x="34" y="54"/>
                    <a:pt x="34" y="54"/>
                    <a:pt x="34" y="54"/>
                  </a:cubicBezTo>
                  <a:cubicBezTo>
                    <a:pt x="34" y="54"/>
                    <a:pt x="35" y="54"/>
                    <a:pt x="35" y="54"/>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4" name="Freeform 137"/>
            <p:cNvSpPr>
              <a:spLocks/>
            </p:cNvSpPr>
            <p:nvPr/>
          </p:nvSpPr>
          <p:spPr bwMode="auto">
            <a:xfrm>
              <a:off x="9582150" y="4051300"/>
              <a:ext cx="87313" cy="130175"/>
            </a:xfrm>
            <a:custGeom>
              <a:avLst/>
              <a:gdLst>
                <a:gd name="T0" fmla="*/ 35 w 36"/>
                <a:gd name="T1" fmla="*/ 0 h 54"/>
                <a:gd name="T2" fmla="*/ 34 w 36"/>
                <a:gd name="T3" fmla="*/ 0 h 54"/>
                <a:gd name="T4" fmla="*/ 0 w 36"/>
                <a:gd name="T5" fmla="*/ 54 h 54"/>
                <a:gd name="T6" fmla="*/ 1 w 36"/>
                <a:gd name="T7" fmla="*/ 54 h 54"/>
                <a:gd name="T8" fmla="*/ 36 w 36"/>
                <a:gd name="T9" fmla="*/ 1 h 54"/>
                <a:gd name="T10" fmla="*/ 35 w 36"/>
                <a:gd name="T11" fmla="*/ 0 h 54"/>
              </a:gdLst>
              <a:ahLst/>
              <a:cxnLst>
                <a:cxn ang="0">
                  <a:pos x="T0" y="T1"/>
                </a:cxn>
                <a:cxn ang="0">
                  <a:pos x="T2" y="T3"/>
                </a:cxn>
                <a:cxn ang="0">
                  <a:pos x="T4" y="T5"/>
                </a:cxn>
                <a:cxn ang="0">
                  <a:pos x="T6" y="T7"/>
                </a:cxn>
                <a:cxn ang="0">
                  <a:pos x="T8" y="T9"/>
                </a:cxn>
                <a:cxn ang="0">
                  <a:pos x="T10" y="T11"/>
                </a:cxn>
              </a:cxnLst>
              <a:rect l="0" t="0" r="r" b="b"/>
              <a:pathLst>
                <a:path w="36" h="54">
                  <a:moveTo>
                    <a:pt x="35" y="0"/>
                  </a:moveTo>
                  <a:cubicBezTo>
                    <a:pt x="35" y="0"/>
                    <a:pt x="35" y="0"/>
                    <a:pt x="34" y="0"/>
                  </a:cubicBezTo>
                  <a:cubicBezTo>
                    <a:pt x="0" y="54"/>
                    <a:pt x="0" y="54"/>
                    <a:pt x="0" y="54"/>
                  </a:cubicBezTo>
                  <a:cubicBezTo>
                    <a:pt x="0" y="54"/>
                    <a:pt x="1" y="54"/>
                    <a:pt x="1" y="54"/>
                  </a:cubicBezTo>
                  <a:cubicBezTo>
                    <a:pt x="36" y="1"/>
                    <a:pt x="36" y="1"/>
                    <a:pt x="36" y="1"/>
                  </a:cubicBezTo>
                  <a:cubicBezTo>
                    <a:pt x="36" y="1"/>
                    <a:pt x="3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1" name="Group 180"/>
          <p:cNvGrpSpPr/>
          <p:nvPr/>
        </p:nvGrpSpPr>
        <p:grpSpPr>
          <a:xfrm>
            <a:off x="10095376" y="2366665"/>
            <a:ext cx="548514" cy="314294"/>
            <a:chOff x="9350375" y="2522538"/>
            <a:chExt cx="434976" cy="249237"/>
          </a:xfrm>
          <a:solidFill>
            <a:srgbClr val="0078D7"/>
          </a:solidFill>
        </p:grpSpPr>
        <p:sp>
          <p:nvSpPr>
            <p:cNvPr id="172" name="Freeform 155"/>
            <p:cNvSpPr>
              <a:spLocks noEditPoints="1"/>
            </p:cNvSpPr>
            <p:nvPr/>
          </p:nvSpPr>
          <p:spPr bwMode="auto">
            <a:xfrm>
              <a:off x="9688513" y="2522538"/>
              <a:ext cx="96838" cy="249237"/>
            </a:xfrm>
            <a:custGeom>
              <a:avLst/>
              <a:gdLst>
                <a:gd name="T0" fmla="*/ 0 w 40"/>
                <a:gd name="T1" fmla="*/ 0 h 103"/>
                <a:gd name="T2" fmla="*/ 5 w 40"/>
                <a:gd name="T3" fmla="*/ 100 h 103"/>
                <a:gd name="T4" fmla="*/ 13 w 40"/>
                <a:gd name="T5" fmla="*/ 100 h 103"/>
                <a:gd name="T6" fmla="*/ 40 w 40"/>
                <a:gd name="T7" fmla="*/ 94 h 103"/>
                <a:gd name="T8" fmla="*/ 34 w 40"/>
                <a:gd name="T9" fmla="*/ 0 h 103"/>
                <a:gd name="T10" fmla="*/ 12 w 40"/>
                <a:gd name="T11" fmla="*/ 54 h 103"/>
                <a:gd name="T12" fmla="*/ 6 w 40"/>
                <a:gd name="T13" fmla="*/ 54 h 103"/>
                <a:gd name="T14" fmla="*/ 6 w 40"/>
                <a:gd name="T15" fmla="*/ 42 h 103"/>
                <a:gd name="T16" fmla="*/ 12 w 40"/>
                <a:gd name="T17" fmla="*/ 42 h 103"/>
                <a:gd name="T18" fmla="*/ 6 w 40"/>
                <a:gd name="T19" fmla="*/ 42 h 103"/>
                <a:gd name="T20" fmla="*/ 6 w 40"/>
                <a:gd name="T21" fmla="*/ 66 h 103"/>
                <a:gd name="T22" fmla="*/ 12 w 40"/>
                <a:gd name="T23" fmla="*/ 66 h 103"/>
                <a:gd name="T24" fmla="*/ 20 w 40"/>
                <a:gd name="T25" fmla="*/ 91 h 103"/>
                <a:gd name="T26" fmla="*/ 20 w 40"/>
                <a:gd name="T27" fmla="*/ 75 h 103"/>
                <a:gd name="T28" fmla="*/ 20 w 40"/>
                <a:gd name="T29" fmla="*/ 91 h 103"/>
                <a:gd name="T30" fmla="*/ 23 w 40"/>
                <a:gd name="T31" fmla="*/ 54 h 103"/>
                <a:gd name="T32" fmla="*/ 17 w 40"/>
                <a:gd name="T33" fmla="*/ 54 h 103"/>
                <a:gd name="T34" fmla="*/ 17 w 40"/>
                <a:gd name="T35" fmla="*/ 42 h 103"/>
                <a:gd name="T36" fmla="*/ 23 w 40"/>
                <a:gd name="T37" fmla="*/ 42 h 103"/>
                <a:gd name="T38" fmla="*/ 17 w 40"/>
                <a:gd name="T39" fmla="*/ 42 h 103"/>
                <a:gd name="T40" fmla="*/ 23 w 40"/>
                <a:gd name="T41" fmla="*/ 66 h 103"/>
                <a:gd name="T42" fmla="*/ 17 w 40"/>
                <a:gd name="T43" fmla="*/ 66 h 103"/>
                <a:gd name="T44" fmla="*/ 31 w 40"/>
                <a:gd name="T45" fmla="*/ 69 h 103"/>
                <a:gd name="T46" fmla="*/ 31 w 40"/>
                <a:gd name="T47" fmla="*/ 63 h 103"/>
                <a:gd name="T48" fmla="*/ 31 w 40"/>
                <a:gd name="T49" fmla="*/ 69 h 103"/>
                <a:gd name="T50" fmla="*/ 28 w 40"/>
                <a:gd name="T51" fmla="*/ 54 h 103"/>
                <a:gd name="T52" fmla="*/ 34 w 40"/>
                <a:gd name="T53" fmla="*/ 54 h 103"/>
                <a:gd name="T54" fmla="*/ 31 w 40"/>
                <a:gd name="T55" fmla="*/ 45 h 103"/>
                <a:gd name="T56" fmla="*/ 31 w 40"/>
                <a:gd name="T57" fmla="*/ 39 h 103"/>
                <a:gd name="T58" fmla="*/ 31 w 40"/>
                <a:gd name="T59" fmla="*/ 45 h 103"/>
                <a:gd name="T60" fmla="*/ 28 w 40"/>
                <a:gd name="T61" fmla="*/ 33 h 103"/>
                <a:gd name="T62" fmla="*/ 6 w 40"/>
                <a:gd name="T63" fmla="*/ 27 h 103"/>
                <a:gd name="T64" fmla="*/ 12 w 40"/>
                <a:gd name="T65" fmla="*/ 15 h 103"/>
                <a:gd name="T66" fmla="*/ 34 w 40"/>
                <a:gd name="T6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103">
                  <a:moveTo>
                    <a:pt x="34" y="0"/>
                  </a:moveTo>
                  <a:cubicBezTo>
                    <a:pt x="0" y="0"/>
                    <a:pt x="0" y="0"/>
                    <a:pt x="0" y="0"/>
                  </a:cubicBezTo>
                  <a:cubicBezTo>
                    <a:pt x="0" y="100"/>
                    <a:pt x="0" y="100"/>
                    <a:pt x="0" y="100"/>
                  </a:cubicBezTo>
                  <a:cubicBezTo>
                    <a:pt x="5" y="100"/>
                    <a:pt x="5" y="100"/>
                    <a:pt x="5" y="100"/>
                  </a:cubicBezTo>
                  <a:cubicBezTo>
                    <a:pt x="5" y="102"/>
                    <a:pt x="7" y="103"/>
                    <a:pt x="9" y="103"/>
                  </a:cubicBezTo>
                  <a:cubicBezTo>
                    <a:pt x="11" y="103"/>
                    <a:pt x="13" y="102"/>
                    <a:pt x="13" y="100"/>
                  </a:cubicBezTo>
                  <a:cubicBezTo>
                    <a:pt x="34" y="100"/>
                    <a:pt x="34" y="100"/>
                    <a:pt x="34" y="100"/>
                  </a:cubicBezTo>
                  <a:cubicBezTo>
                    <a:pt x="37" y="100"/>
                    <a:pt x="40" y="97"/>
                    <a:pt x="40" y="94"/>
                  </a:cubicBezTo>
                  <a:cubicBezTo>
                    <a:pt x="40" y="6"/>
                    <a:pt x="40" y="6"/>
                    <a:pt x="40" y="6"/>
                  </a:cubicBezTo>
                  <a:cubicBezTo>
                    <a:pt x="40" y="3"/>
                    <a:pt x="37" y="0"/>
                    <a:pt x="34" y="0"/>
                  </a:cubicBezTo>
                  <a:close/>
                  <a:moveTo>
                    <a:pt x="9" y="51"/>
                  </a:moveTo>
                  <a:cubicBezTo>
                    <a:pt x="11" y="51"/>
                    <a:pt x="12" y="52"/>
                    <a:pt x="12" y="54"/>
                  </a:cubicBezTo>
                  <a:cubicBezTo>
                    <a:pt x="12" y="56"/>
                    <a:pt x="11" y="57"/>
                    <a:pt x="9" y="57"/>
                  </a:cubicBezTo>
                  <a:cubicBezTo>
                    <a:pt x="7" y="57"/>
                    <a:pt x="6" y="56"/>
                    <a:pt x="6" y="54"/>
                  </a:cubicBezTo>
                  <a:cubicBezTo>
                    <a:pt x="6" y="52"/>
                    <a:pt x="7" y="51"/>
                    <a:pt x="9" y="51"/>
                  </a:cubicBezTo>
                  <a:close/>
                  <a:moveTo>
                    <a:pt x="6" y="42"/>
                  </a:moveTo>
                  <a:cubicBezTo>
                    <a:pt x="6" y="40"/>
                    <a:pt x="7" y="39"/>
                    <a:pt x="9" y="39"/>
                  </a:cubicBezTo>
                  <a:cubicBezTo>
                    <a:pt x="11" y="39"/>
                    <a:pt x="12" y="40"/>
                    <a:pt x="12" y="42"/>
                  </a:cubicBezTo>
                  <a:cubicBezTo>
                    <a:pt x="12" y="44"/>
                    <a:pt x="11" y="45"/>
                    <a:pt x="9" y="45"/>
                  </a:cubicBezTo>
                  <a:cubicBezTo>
                    <a:pt x="7" y="45"/>
                    <a:pt x="6" y="44"/>
                    <a:pt x="6" y="42"/>
                  </a:cubicBezTo>
                  <a:close/>
                  <a:moveTo>
                    <a:pt x="9" y="69"/>
                  </a:moveTo>
                  <a:cubicBezTo>
                    <a:pt x="7" y="69"/>
                    <a:pt x="6" y="68"/>
                    <a:pt x="6" y="66"/>
                  </a:cubicBezTo>
                  <a:cubicBezTo>
                    <a:pt x="6" y="64"/>
                    <a:pt x="7" y="63"/>
                    <a:pt x="9" y="63"/>
                  </a:cubicBezTo>
                  <a:cubicBezTo>
                    <a:pt x="11" y="63"/>
                    <a:pt x="12" y="64"/>
                    <a:pt x="12" y="66"/>
                  </a:cubicBezTo>
                  <a:cubicBezTo>
                    <a:pt x="12" y="68"/>
                    <a:pt x="11" y="69"/>
                    <a:pt x="9" y="69"/>
                  </a:cubicBezTo>
                  <a:close/>
                  <a:moveTo>
                    <a:pt x="20" y="91"/>
                  </a:moveTo>
                  <a:cubicBezTo>
                    <a:pt x="16" y="91"/>
                    <a:pt x="12" y="87"/>
                    <a:pt x="12" y="83"/>
                  </a:cubicBezTo>
                  <a:cubicBezTo>
                    <a:pt x="12" y="78"/>
                    <a:pt x="16" y="75"/>
                    <a:pt x="20" y="75"/>
                  </a:cubicBezTo>
                  <a:cubicBezTo>
                    <a:pt x="24" y="75"/>
                    <a:pt x="28" y="78"/>
                    <a:pt x="28" y="83"/>
                  </a:cubicBezTo>
                  <a:cubicBezTo>
                    <a:pt x="28" y="87"/>
                    <a:pt x="24" y="91"/>
                    <a:pt x="20" y="91"/>
                  </a:cubicBezTo>
                  <a:close/>
                  <a:moveTo>
                    <a:pt x="20" y="51"/>
                  </a:moveTo>
                  <a:cubicBezTo>
                    <a:pt x="22" y="51"/>
                    <a:pt x="23" y="52"/>
                    <a:pt x="23" y="54"/>
                  </a:cubicBezTo>
                  <a:cubicBezTo>
                    <a:pt x="23" y="56"/>
                    <a:pt x="22" y="57"/>
                    <a:pt x="20" y="57"/>
                  </a:cubicBezTo>
                  <a:cubicBezTo>
                    <a:pt x="18" y="57"/>
                    <a:pt x="17" y="56"/>
                    <a:pt x="17" y="54"/>
                  </a:cubicBezTo>
                  <a:cubicBezTo>
                    <a:pt x="17" y="52"/>
                    <a:pt x="18" y="51"/>
                    <a:pt x="20" y="51"/>
                  </a:cubicBezTo>
                  <a:close/>
                  <a:moveTo>
                    <a:pt x="17" y="42"/>
                  </a:moveTo>
                  <a:cubicBezTo>
                    <a:pt x="17" y="40"/>
                    <a:pt x="18" y="39"/>
                    <a:pt x="20" y="39"/>
                  </a:cubicBezTo>
                  <a:cubicBezTo>
                    <a:pt x="22" y="39"/>
                    <a:pt x="23" y="40"/>
                    <a:pt x="23" y="42"/>
                  </a:cubicBezTo>
                  <a:cubicBezTo>
                    <a:pt x="23" y="44"/>
                    <a:pt x="22" y="45"/>
                    <a:pt x="20" y="45"/>
                  </a:cubicBezTo>
                  <a:cubicBezTo>
                    <a:pt x="18" y="45"/>
                    <a:pt x="17" y="44"/>
                    <a:pt x="17" y="42"/>
                  </a:cubicBezTo>
                  <a:close/>
                  <a:moveTo>
                    <a:pt x="20" y="63"/>
                  </a:moveTo>
                  <a:cubicBezTo>
                    <a:pt x="22" y="63"/>
                    <a:pt x="23" y="64"/>
                    <a:pt x="23" y="66"/>
                  </a:cubicBezTo>
                  <a:cubicBezTo>
                    <a:pt x="23" y="68"/>
                    <a:pt x="22" y="69"/>
                    <a:pt x="20" y="69"/>
                  </a:cubicBezTo>
                  <a:cubicBezTo>
                    <a:pt x="18" y="69"/>
                    <a:pt x="17" y="68"/>
                    <a:pt x="17" y="66"/>
                  </a:cubicBezTo>
                  <a:cubicBezTo>
                    <a:pt x="17" y="64"/>
                    <a:pt x="18" y="63"/>
                    <a:pt x="20" y="63"/>
                  </a:cubicBezTo>
                  <a:close/>
                  <a:moveTo>
                    <a:pt x="31" y="69"/>
                  </a:moveTo>
                  <a:cubicBezTo>
                    <a:pt x="29" y="69"/>
                    <a:pt x="28" y="68"/>
                    <a:pt x="28" y="66"/>
                  </a:cubicBezTo>
                  <a:cubicBezTo>
                    <a:pt x="28" y="64"/>
                    <a:pt x="29" y="63"/>
                    <a:pt x="31" y="63"/>
                  </a:cubicBezTo>
                  <a:cubicBezTo>
                    <a:pt x="33" y="63"/>
                    <a:pt x="34" y="64"/>
                    <a:pt x="34" y="66"/>
                  </a:cubicBezTo>
                  <a:cubicBezTo>
                    <a:pt x="34" y="68"/>
                    <a:pt x="33" y="69"/>
                    <a:pt x="31" y="69"/>
                  </a:cubicBezTo>
                  <a:close/>
                  <a:moveTo>
                    <a:pt x="31" y="57"/>
                  </a:moveTo>
                  <a:cubicBezTo>
                    <a:pt x="29" y="57"/>
                    <a:pt x="28" y="56"/>
                    <a:pt x="28" y="54"/>
                  </a:cubicBezTo>
                  <a:cubicBezTo>
                    <a:pt x="28" y="52"/>
                    <a:pt x="29" y="51"/>
                    <a:pt x="31" y="51"/>
                  </a:cubicBezTo>
                  <a:cubicBezTo>
                    <a:pt x="33" y="51"/>
                    <a:pt x="34" y="52"/>
                    <a:pt x="34" y="54"/>
                  </a:cubicBezTo>
                  <a:cubicBezTo>
                    <a:pt x="34" y="56"/>
                    <a:pt x="33" y="57"/>
                    <a:pt x="31" y="57"/>
                  </a:cubicBezTo>
                  <a:close/>
                  <a:moveTo>
                    <a:pt x="31" y="45"/>
                  </a:moveTo>
                  <a:cubicBezTo>
                    <a:pt x="29" y="45"/>
                    <a:pt x="28" y="44"/>
                    <a:pt x="28" y="42"/>
                  </a:cubicBezTo>
                  <a:cubicBezTo>
                    <a:pt x="28" y="40"/>
                    <a:pt x="29" y="39"/>
                    <a:pt x="31" y="39"/>
                  </a:cubicBezTo>
                  <a:cubicBezTo>
                    <a:pt x="33" y="39"/>
                    <a:pt x="34" y="40"/>
                    <a:pt x="34" y="42"/>
                  </a:cubicBezTo>
                  <a:cubicBezTo>
                    <a:pt x="34" y="44"/>
                    <a:pt x="33" y="45"/>
                    <a:pt x="31" y="45"/>
                  </a:cubicBezTo>
                  <a:close/>
                  <a:moveTo>
                    <a:pt x="34" y="27"/>
                  </a:moveTo>
                  <a:cubicBezTo>
                    <a:pt x="34" y="30"/>
                    <a:pt x="31" y="33"/>
                    <a:pt x="28" y="33"/>
                  </a:cubicBezTo>
                  <a:cubicBezTo>
                    <a:pt x="12" y="33"/>
                    <a:pt x="12" y="33"/>
                    <a:pt x="12" y="33"/>
                  </a:cubicBezTo>
                  <a:cubicBezTo>
                    <a:pt x="9" y="33"/>
                    <a:pt x="6" y="30"/>
                    <a:pt x="6" y="27"/>
                  </a:cubicBezTo>
                  <a:cubicBezTo>
                    <a:pt x="6" y="21"/>
                    <a:pt x="6" y="21"/>
                    <a:pt x="6" y="21"/>
                  </a:cubicBezTo>
                  <a:cubicBezTo>
                    <a:pt x="6" y="18"/>
                    <a:pt x="9" y="15"/>
                    <a:pt x="12" y="15"/>
                  </a:cubicBezTo>
                  <a:cubicBezTo>
                    <a:pt x="28" y="15"/>
                    <a:pt x="28" y="15"/>
                    <a:pt x="28" y="15"/>
                  </a:cubicBezTo>
                  <a:cubicBezTo>
                    <a:pt x="31" y="15"/>
                    <a:pt x="34" y="18"/>
                    <a:pt x="34" y="21"/>
                  </a:cubicBez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3" name="Freeform 156"/>
            <p:cNvSpPr>
              <a:spLocks noEditPoints="1"/>
            </p:cNvSpPr>
            <p:nvPr/>
          </p:nvSpPr>
          <p:spPr bwMode="auto">
            <a:xfrm>
              <a:off x="9350375" y="2522538"/>
              <a:ext cx="323850" cy="249237"/>
            </a:xfrm>
            <a:custGeom>
              <a:avLst/>
              <a:gdLst>
                <a:gd name="T0" fmla="*/ 0 w 134"/>
                <a:gd name="T1" fmla="*/ 6 h 103"/>
                <a:gd name="T2" fmla="*/ 0 w 134"/>
                <a:gd name="T3" fmla="*/ 94 h 103"/>
                <a:gd name="T4" fmla="*/ 6 w 134"/>
                <a:gd name="T5" fmla="*/ 100 h 103"/>
                <a:gd name="T6" fmla="*/ 23 w 134"/>
                <a:gd name="T7" fmla="*/ 100 h 103"/>
                <a:gd name="T8" fmla="*/ 27 w 134"/>
                <a:gd name="T9" fmla="*/ 103 h 103"/>
                <a:gd name="T10" fmla="*/ 31 w 134"/>
                <a:gd name="T11" fmla="*/ 100 h 103"/>
                <a:gd name="T12" fmla="*/ 134 w 134"/>
                <a:gd name="T13" fmla="*/ 100 h 103"/>
                <a:gd name="T14" fmla="*/ 134 w 134"/>
                <a:gd name="T15" fmla="*/ 0 h 103"/>
                <a:gd name="T16" fmla="*/ 6 w 134"/>
                <a:gd name="T17" fmla="*/ 0 h 103"/>
                <a:gd name="T18" fmla="*/ 0 w 134"/>
                <a:gd name="T19" fmla="*/ 6 h 103"/>
                <a:gd name="T20" fmla="*/ 12 w 134"/>
                <a:gd name="T21" fmla="*/ 21 h 103"/>
                <a:gd name="T22" fmla="*/ 18 w 134"/>
                <a:gd name="T23" fmla="*/ 15 h 103"/>
                <a:gd name="T24" fmla="*/ 116 w 134"/>
                <a:gd name="T25" fmla="*/ 15 h 103"/>
                <a:gd name="T26" fmla="*/ 122 w 134"/>
                <a:gd name="T27" fmla="*/ 21 h 103"/>
                <a:gd name="T28" fmla="*/ 122 w 134"/>
                <a:gd name="T29" fmla="*/ 79 h 103"/>
                <a:gd name="T30" fmla="*/ 116 w 134"/>
                <a:gd name="T31" fmla="*/ 85 h 103"/>
                <a:gd name="T32" fmla="*/ 18 w 134"/>
                <a:gd name="T33" fmla="*/ 85 h 103"/>
                <a:gd name="T34" fmla="*/ 12 w 134"/>
                <a:gd name="T35" fmla="*/ 79 h 103"/>
                <a:gd name="T36" fmla="*/ 12 w 134"/>
                <a:gd name="T3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03">
                  <a:moveTo>
                    <a:pt x="0" y="6"/>
                  </a:moveTo>
                  <a:cubicBezTo>
                    <a:pt x="0" y="94"/>
                    <a:pt x="0" y="94"/>
                    <a:pt x="0" y="94"/>
                  </a:cubicBezTo>
                  <a:cubicBezTo>
                    <a:pt x="0" y="97"/>
                    <a:pt x="3" y="100"/>
                    <a:pt x="6" y="100"/>
                  </a:cubicBezTo>
                  <a:cubicBezTo>
                    <a:pt x="23" y="100"/>
                    <a:pt x="23" y="100"/>
                    <a:pt x="23" y="100"/>
                  </a:cubicBezTo>
                  <a:cubicBezTo>
                    <a:pt x="23" y="102"/>
                    <a:pt x="25" y="103"/>
                    <a:pt x="27" y="103"/>
                  </a:cubicBezTo>
                  <a:cubicBezTo>
                    <a:pt x="29" y="103"/>
                    <a:pt x="31" y="102"/>
                    <a:pt x="31" y="100"/>
                  </a:cubicBezTo>
                  <a:cubicBezTo>
                    <a:pt x="134" y="100"/>
                    <a:pt x="134" y="100"/>
                    <a:pt x="134" y="100"/>
                  </a:cubicBezTo>
                  <a:cubicBezTo>
                    <a:pt x="134" y="0"/>
                    <a:pt x="134" y="0"/>
                    <a:pt x="134" y="0"/>
                  </a:cubicBezTo>
                  <a:cubicBezTo>
                    <a:pt x="6" y="0"/>
                    <a:pt x="6" y="0"/>
                    <a:pt x="6" y="0"/>
                  </a:cubicBezTo>
                  <a:cubicBezTo>
                    <a:pt x="3" y="0"/>
                    <a:pt x="0" y="3"/>
                    <a:pt x="0" y="6"/>
                  </a:cubicBezTo>
                  <a:close/>
                  <a:moveTo>
                    <a:pt x="12" y="21"/>
                  </a:moveTo>
                  <a:cubicBezTo>
                    <a:pt x="12" y="18"/>
                    <a:pt x="15" y="15"/>
                    <a:pt x="18" y="15"/>
                  </a:cubicBezTo>
                  <a:cubicBezTo>
                    <a:pt x="116" y="15"/>
                    <a:pt x="116" y="15"/>
                    <a:pt x="116" y="15"/>
                  </a:cubicBezTo>
                  <a:cubicBezTo>
                    <a:pt x="119" y="15"/>
                    <a:pt x="122" y="18"/>
                    <a:pt x="122" y="21"/>
                  </a:cubicBezTo>
                  <a:cubicBezTo>
                    <a:pt x="122" y="79"/>
                    <a:pt x="122" y="79"/>
                    <a:pt x="122" y="79"/>
                  </a:cubicBezTo>
                  <a:cubicBezTo>
                    <a:pt x="122" y="82"/>
                    <a:pt x="119" y="85"/>
                    <a:pt x="116" y="85"/>
                  </a:cubicBezTo>
                  <a:cubicBezTo>
                    <a:pt x="18" y="85"/>
                    <a:pt x="18" y="85"/>
                    <a:pt x="18" y="85"/>
                  </a:cubicBezTo>
                  <a:cubicBezTo>
                    <a:pt x="15" y="85"/>
                    <a:pt x="12" y="82"/>
                    <a:pt x="12" y="79"/>
                  </a:cubicBezTo>
                  <a:lnTo>
                    <a:pt x="1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1" name="TextBox 10"/>
          <p:cNvSpPr txBox="1"/>
          <p:nvPr/>
        </p:nvSpPr>
        <p:spPr>
          <a:xfrm>
            <a:off x="1492587" y="5064937"/>
            <a:ext cx="870695"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Coffee maker</a:t>
            </a:r>
          </a:p>
        </p:txBody>
      </p:sp>
      <p:sp>
        <p:nvSpPr>
          <p:cNvPr id="19" name="TextBox 18"/>
          <p:cNvSpPr txBox="1"/>
          <p:nvPr/>
        </p:nvSpPr>
        <p:spPr>
          <a:xfrm>
            <a:off x="1584871"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Alarm clock</a:t>
            </a:r>
          </a:p>
        </p:txBody>
      </p:sp>
      <p:grpSp>
        <p:nvGrpSpPr>
          <p:cNvPr id="189" name="Group 188"/>
          <p:cNvGrpSpPr/>
          <p:nvPr/>
        </p:nvGrpSpPr>
        <p:grpSpPr>
          <a:xfrm>
            <a:off x="1622648" y="4527351"/>
            <a:ext cx="610572" cy="376352"/>
            <a:chOff x="2493963" y="4117975"/>
            <a:chExt cx="484188" cy="298450"/>
          </a:xfrm>
          <a:solidFill>
            <a:srgbClr val="0078D7"/>
          </a:solidFill>
        </p:grpSpPr>
        <p:sp>
          <p:nvSpPr>
            <p:cNvPr id="112" name="Freeform 95"/>
            <p:cNvSpPr>
              <a:spLocks/>
            </p:cNvSpPr>
            <p:nvPr/>
          </p:nvSpPr>
          <p:spPr bwMode="auto">
            <a:xfrm>
              <a:off x="2493963" y="4365625"/>
              <a:ext cx="484188" cy="50800"/>
            </a:xfrm>
            <a:custGeom>
              <a:avLst/>
              <a:gdLst>
                <a:gd name="T0" fmla="*/ 200 w 200"/>
                <a:gd name="T1" fmla="*/ 0 h 21"/>
                <a:gd name="T2" fmla="*/ 0 w 200"/>
                <a:gd name="T3" fmla="*/ 0 h 21"/>
                <a:gd name="T4" fmla="*/ 20 w 200"/>
                <a:gd name="T5" fmla="*/ 21 h 21"/>
                <a:gd name="T6" fmla="*/ 180 w 200"/>
                <a:gd name="T7" fmla="*/ 21 h 21"/>
                <a:gd name="T8" fmla="*/ 200 w 200"/>
                <a:gd name="T9" fmla="*/ 0 h 21"/>
              </a:gdLst>
              <a:ahLst/>
              <a:cxnLst>
                <a:cxn ang="0">
                  <a:pos x="T0" y="T1"/>
                </a:cxn>
                <a:cxn ang="0">
                  <a:pos x="T2" y="T3"/>
                </a:cxn>
                <a:cxn ang="0">
                  <a:pos x="T4" y="T5"/>
                </a:cxn>
                <a:cxn ang="0">
                  <a:pos x="T6" y="T7"/>
                </a:cxn>
                <a:cxn ang="0">
                  <a:pos x="T8" y="T9"/>
                </a:cxn>
              </a:cxnLst>
              <a:rect l="0" t="0" r="r" b="b"/>
              <a:pathLst>
                <a:path w="200" h="21">
                  <a:moveTo>
                    <a:pt x="200" y="0"/>
                  </a:moveTo>
                  <a:cubicBezTo>
                    <a:pt x="0" y="0"/>
                    <a:pt x="0" y="0"/>
                    <a:pt x="0" y="0"/>
                  </a:cubicBezTo>
                  <a:cubicBezTo>
                    <a:pt x="0" y="15"/>
                    <a:pt x="11" y="21"/>
                    <a:pt x="20" y="21"/>
                  </a:cubicBezTo>
                  <a:cubicBezTo>
                    <a:pt x="180" y="21"/>
                    <a:pt x="180" y="21"/>
                    <a:pt x="180" y="21"/>
                  </a:cubicBezTo>
                  <a:cubicBezTo>
                    <a:pt x="190" y="21"/>
                    <a:pt x="200" y="13"/>
                    <a:pt x="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3" name="Freeform 96"/>
            <p:cNvSpPr>
              <a:spLocks noEditPoints="1"/>
            </p:cNvSpPr>
            <p:nvPr/>
          </p:nvSpPr>
          <p:spPr bwMode="auto">
            <a:xfrm>
              <a:off x="2595563" y="4117975"/>
              <a:ext cx="373063" cy="236537"/>
            </a:xfrm>
            <a:custGeom>
              <a:avLst/>
              <a:gdLst>
                <a:gd name="T0" fmla="*/ 120 w 154"/>
                <a:gd name="T1" fmla="*/ 0 h 97"/>
                <a:gd name="T2" fmla="*/ 0 w 154"/>
                <a:gd name="T3" fmla="*/ 0 h 97"/>
                <a:gd name="T4" fmla="*/ 0 w 154"/>
                <a:gd name="T5" fmla="*/ 78 h 97"/>
                <a:gd name="T6" fmla="*/ 19 w 154"/>
                <a:gd name="T7" fmla="*/ 97 h 97"/>
                <a:gd name="T8" fmla="*/ 97 w 154"/>
                <a:gd name="T9" fmla="*/ 97 h 97"/>
                <a:gd name="T10" fmla="*/ 116 w 154"/>
                <a:gd name="T11" fmla="*/ 78 h 97"/>
                <a:gd name="T12" fmla="*/ 116 w 154"/>
                <a:gd name="T13" fmla="*/ 72 h 97"/>
                <a:gd name="T14" fmla="*/ 154 w 154"/>
                <a:gd name="T15" fmla="*/ 36 h 97"/>
                <a:gd name="T16" fmla="*/ 120 w 154"/>
                <a:gd name="T17" fmla="*/ 0 h 97"/>
                <a:gd name="T18" fmla="*/ 116 w 154"/>
                <a:gd name="T19" fmla="*/ 57 h 97"/>
                <a:gd name="T20" fmla="*/ 116 w 154"/>
                <a:gd name="T21" fmla="*/ 15 h 97"/>
                <a:gd name="T22" fmla="*/ 120 w 154"/>
                <a:gd name="T23" fmla="*/ 15 h 97"/>
                <a:gd name="T24" fmla="*/ 140 w 154"/>
                <a:gd name="T25" fmla="*/ 36 h 97"/>
                <a:gd name="T26" fmla="*/ 116 w 154"/>
                <a:gd name="T27"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97">
                  <a:moveTo>
                    <a:pt x="120" y="0"/>
                  </a:moveTo>
                  <a:cubicBezTo>
                    <a:pt x="0" y="0"/>
                    <a:pt x="0" y="0"/>
                    <a:pt x="0" y="0"/>
                  </a:cubicBezTo>
                  <a:cubicBezTo>
                    <a:pt x="0" y="78"/>
                    <a:pt x="0" y="78"/>
                    <a:pt x="0" y="78"/>
                  </a:cubicBezTo>
                  <a:cubicBezTo>
                    <a:pt x="0" y="89"/>
                    <a:pt x="9" y="97"/>
                    <a:pt x="19" y="97"/>
                  </a:cubicBezTo>
                  <a:cubicBezTo>
                    <a:pt x="97" y="97"/>
                    <a:pt x="97" y="97"/>
                    <a:pt x="97" y="97"/>
                  </a:cubicBezTo>
                  <a:cubicBezTo>
                    <a:pt x="108" y="97"/>
                    <a:pt x="116" y="88"/>
                    <a:pt x="116" y="78"/>
                  </a:cubicBezTo>
                  <a:cubicBezTo>
                    <a:pt x="116" y="72"/>
                    <a:pt x="116" y="72"/>
                    <a:pt x="116" y="72"/>
                  </a:cubicBezTo>
                  <a:cubicBezTo>
                    <a:pt x="138" y="72"/>
                    <a:pt x="154" y="55"/>
                    <a:pt x="154" y="36"/>
                  </a:cubicBezTo>
                  <a:cubicBezTo>
                    <a:pt x="154" y="16"/>
                    <a:pt x="138" y="0"/>
                    <a:pt x="120" y="0"/>
                  </a:cubicBezTo>
                  <a:close/>
                  <a:moveTo>
                    <a:pt x="116" y="57"/>
                  </a:moveTo>
                  <a:cubicBezTo>
                    <a:pt x="116" y="15"/>
                    <a:pt x="116" y="15"/>
                    <a:pt x="116" y="15"/>
                  </a:cubicBezTo>
                  <a:cubicBezTo>
                    <a:pt x="120" y="15"/>
                    <a:pt x="120" y="15"/>
                    <a:pt x="120" y="15"/>
                  </a:cubicBezTo>
                  <a:cubicBezTo>
                    <a:pt x="135" y="15"/>
                    <a:pt x="140" y="29"/>
                    <a:pt x="140" y="36"/>
                  </a:cubicBezTo>
                  <a:cubicBezTo>
                    <a:pt x="140" y="47"/>
                    <a:pt x="131" y="58"/>
                    <a:pt x="1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8" name="Group 187"/>
          <p:cNvGrpSpPr/>
          <p:nvPr/>
        </p:nvGrpSpPr>
        <p:grpSpPr>
          <a:xfrm>
            <a:off x="1744861" y="2118434"/>
            <a:ext cx="458429" cy="562525"/>
            <a:chOff x="2600325" y="2420938"/>
            <a:chExt cx="363538" cy="446087"/>
          </a:xfrm>
          <a:solidFill>
            <a:srgbClr val="0078D7"/>
          </a:solidFill>
        </p:grpSpPr>
        <p:sp>
          <p:nvSpPr>
            <p:cNvPr id="174" name="Freeform 157"/>
            <p:cNvSpPr>
              <a:spLocks noEditPoints="1"/>
            </p:cNvSpPr>
            <p:nvPr/>
          </p:nvSpPr>
          <p:spPr bwMode="auto">
            <a:xfrm>
              <a:off x="2600325" y="2463800"/>
              <a:ext cx="363538" cy="365125"/>
            </a:xfrm>
            <a:custGeom>
              <a:avLst/>
              <a:gdLst>
                <a:gd name="T0" fmla="*/ 75 w 150"/>
                <a:gd name="T1" fmla="*/ 150 h 150"/>
                <a:gd name="T2" fmla="*/ 0 w 150"/>
                <a:gd name="T3" fmla="*/ 75 h 150"/>
                <a:gd name="T4" fmla="*/ 75 w 150"/>
                <a:gd name="T5" fmla="*/ 0 h 150"/>
                <a:gd name="T6" fmla="*/ 150 w 150"/>
                <a:gd name="T7" fmla="*/ 75 h 150"/>
                <a:gd name="T8" fmla="*/ 75 w 150"/>
                <a:gd name="T9" fmla="*/ 150 h 150"/>
                <a:gd name="T10" fmla="*/ 75 w 150"/>
                <a:gd name="T11" fmla="*/ 21 h 150"/>
                <a:gd name="T12" fmla="*/ 21 w 150"/>
                <a:gd name="T13" fmla="*/ 75 h 150"/>
                <a:gd name="T14" fmla="*/ 75 w 150"/>
                <a:gd name="T15" fmla="*/ 129 h 150"/>
                <a:gd name="T16" fmla="*/ 129 w 150"/>
                <a:gd name="T17" fmla="*/ 75 h 150"/>
                <a:gd name="T18" fmla="*/ 75 w 150"/>
                <a:gd name="T19" fmla="*/ 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75" y="150"/>
                  </a:moveTo>
                  <a:cubicBezTo>
                    <a:pt x="34" y="150"/>
                    <a:pt x="0" y="116"/>
                    <a:pt x="0" y="75"/>
                  </a:cubicBezTo>
                  <a:cubicBezTo>
                    <a:pt x="0" y="33"/>
                    <a:pt x="34" y="0"/>
                    <a:pt x="75" y="0"/>
                  </a:cubicBezTo>
                  <a:cubicBezTo>
                    <a:pt x="116" y="0"/>
                    <a:pt x="150" y="33"/>
                    <a:pt x="150" y="75"/>
                  </a:cubicBezTo>
                  <a:cubicBezTo>
                    <a:pt x="150" y="116"/>
                    <a:pt x="116" y="150"/>
                    <a:pt x="75" y="150"/>
                  </a:cubicBezTo>
                  <a:close/>
                  <a:moveTo>
                    <a:pt x="75" y="21"/>
                  </a:moveTo>
                  <a:cubicBezTo>
                    <a:pt x="45" y="21"/>
                    <a:pt x="21" y="45"/>
                    <a:pt x="21" y="75"/>
                  </a:cubicBezTo>
                  <a:cubicBezTo>
                    <a:pt x="21" y="105"/>
                    <a:pt x="45" y="129"/>
                    <a:pt x="75" y="129"/>
                  </a:cubicBezTo>
                  <a:cubicBezTo>
                    <a:pt x="105" y="129"/>
                    <a:pt x="129" y="105"/>
                    <a:pt x="129" y="75"/>
                  </a:cubicBezTo>
                  <a:cubicBezTo>
                    <a:pt x="129" y="45"/>
                    <a:pt x="105" y="21"/>
                    <a:pt x="7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5" name="Freeform 158"/>
            <p:cNvSpPr>
              <a:spLocks/>
            </p:cNvSpPr>
            <p:nvPr/>
          </p:nvSpPr>
          <p:spPr bwMode="auto">
            <a:xfrm>
              <a:off x="2644775" y="2762250"/>
              <a:ext cx="88900" cy="104775"/>
            </a:xfrm>
            <a:custGeom>
              <a:avLst/>
              <a:gdLst>
                <a:gd name="T0" fmla="*/ 12 w 37"/>
                <a:gd name="T1" fmla="*/ 43 h 43"/>
                <a:gd name="T2" fmla="*/ 6 w 37"/>
                <a:gd name="T3" fmla="*/ 41 h 43"/>
                <a:gd name="T4" fmla="*/ 3 w 37"/>
                <a:gd name="T5" fmla="*/ 26 h 43"/>
                <a:gd name="T6" fmla="*/ 16 w 37"/>
                <a:gd name="T7" fmla="*/ 7 h 43"/>
                <a:gd name="T8" fmla="*/ 30 w 37"/>
                <a:gd name="T9" fmla="*/ 3 h 43"/>
                <a:gd name="T10" fmla="*/ 33 w 37"/>
                <a:gd name="T11" fmla="*/ 18 h 43"/>
                <a:gd name="T12" fmla="*/ 21 w 37"/>
                <a:gd name="T13" fmla="*/ 38 h 43"/>
                <a:gd name="T14" fmla="*/ 12 w 37"/>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3">
                  <a:moveTo>
                    <a:pt x="12" y="43"/>
                  </a:moveTo>
                  <a:cubicBezTo>
                    <a:pt x="10" y="43"/>
                    <a:pt x="8" y="42"/>
                    <a:pt x="6" y="41"/>
                  </a:cubicBezTo>
                  <a:cubicBezTo>
                    <a:pt x="1" y="38"/>
                    <a:pt x="0" y="31"/>
                    <a:pt x="3" y="26"/>
                  </a:cubicBezTo>
                  <a:cubicBezTo>
                    <a:pt x="16" y="7"/>
                    <a:pt x="16" y="7"/>
                    <a:pt x="16" y="7"/>
                  </a:cubicBezTo>
                  <a:cubicBezTo>
                    <a:pt x="19" y="2"/>
                    <a:pt x="25" y="0"/>
                    <a:pt x="30" y="3"/>
                  </a:cubicBezTo>
                  <a:cubicBezTo>
                    <a:pt x="35" y="7"/>
                    <a:pt x="37" y="13"/>
                    <a:pt x="33" y="18"/>
                  </a:cubicBezTo>
                  <a:cubicBezTo>
                    <a:pt x="21" y="38"/>
                    <a:pt x="21" y="38"/>
                    <a:pt x="21" y="38"/>
                  </a:cubicBezTo>
                  <a:cubicBezTo>
                    <a:pt x="19" y="41"/>
                    <a:pt x="16" y="43"/>
                    <a:pt x="1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6" name="Freeform 159"/>
            <p:cNvSpPr>
              <a:spLocks/>
            </p:cNvSpPr>
            <p:nvPr/>
          </p:nvSpPr>
          <p:spPr bwMode="auto">
            <a:xfrm>
              <a:off x="2833688" y="2762250"/>
              <a:ext cx="87313" cy="104775"/>
            </a:xfrm>
            <a:custGeom>
              <a:avLst/>
              <a:gdLst>
                <a:gd name="T0" fmla="*/ 24 w 36"/>
                <a:gd name="T1" fmla="*/ 43 h 43"/>
                <a:gd name="T2" fmla="*/ 15 w 36"/>
                <a:gd name="T3" fmla="*/ 38 h 43"/>
                <a:gd name="T4" fmla="*/ 3 w 36"/>
                <a:gd name="T5" fmla="*/ 18 h 43"/>
                <a:gd name="T6" fmla="*/ 6 w 36"/>
                <a:gd name="T7" fmla="*/ 3 h 43"/>
                <a:gd name="T8" fmla="*/ 21 w 36"/>
                <a:gd name="T9" fmla="*/ 7 h 43"/>
                <a:gd name="T10" fmla="*/ 33 w 36"/>
                <a:gd name="T11" fmla="*/ 26 h 43"/>
                <a:gd name="T12" fmla="*/ 30 w 36"/>
                <a:gd name="T13" fmla="*/ 41 h 43"/>
                <a:gd name="T14" fmla="*/ 24 w 36"/>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3">
                  <a:moveTo>
                    <a:pt x="24" y="43"/>
                  </a:moveTo>
                  <a:cubicBezTo>
                    <a:pt x="20" y="43"/>
                    <a:pt x="17" y="41"/>
                    <a:pt x="15" y="38"/>
                  </a:cubicBezTo>
                  <a:cubicBezTo>
                    <a:pt x="3" y="18"/>
                    <a:pt x="3" y="18"/>
                    <a:pt x="3" y="18"/>
                  </a:cubicBezTo>
                  <a:cubicBezTo>
                    <a:pt x="0" y="13"/>
                    <a:pt x="1" y="7"/>
                    <a:pt x="6" y="3"/>
                  </a:cubicBezTo>
                  <a:cubicBezTo>
                    <a:pt x="11" y="0"/>
                    <a:pt x="17" y="2"/>
                    <a:pt x="21" y="7"/>
                  </a:cubicBezTo>
                  <a:cubicBezTo>
                    <a:pt x="33" y="26"/>
                    <a:pt x="33" y="26"/>
                    <a:pt x="33" y="26"/>
                  </a:cubicBezTo>
                  <a:cubicBezTo>
                    <a:pt x="36" y="31"/>
                    <a:pt x="35" y="38"/>
                    <a:pt x="30"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7" name="Freeform 160"/>
            <p:cNvSpPr>
              <a:spLocks/>
            </p:cNvSpPr>
            <p:nvPr/>
          </p:nvSpPr>
          <p:spPr bwMode="auto">
            <a:xfrm>
              <a:off x="2613025" y="2420938"/>
              <a:ext cx="125413" cy="101600"/>
            </a:xfrm>
            <a:custGeom>
              <a:avLst/>
              <a:gdLst>
                <a:gd name="T0" fmla="*/ 52 w 52"/>
                <a:gd name="T1" fmla="*/ 17 h 42"/>
                <a:gd name="T2" fmla="*/ 52 w 52"/>
                <a:gd name="T3" fmla="*/ 17 h 42"/>
                <a:gd name="T4" fmla="*/ 17 w 52"/>
                <a:gd name="T5" fmla="*/ 7 h 42"/>
                <a:gd name="T6" fmla="*/ 7 w 52"/>
                <a:gd name="T7" fmla="*/ 42 h 42"/>
                <a:gd name="T8" fmla="*/ 52 w 52"/>
                <a:gd name="T9" fmla="*/ 17 h 42"/>
              </a:gdLst>
              <a:ahLst/>
              <a:cxnLst>
                <a:cxn ang="0">
                  <a:pos x="T0" y="T1"/>
                </a:cxn>
                <a:cxn ang="0">
                  <a:pos x="T2" y="T3"/>
                </a:cxn>
                <a:cxn ang="0">
                  <a:pos x="T4" y="T5"/>
                </a:cxn>
                <a:cxn ang="0">
                  <a:pos x="T6" y="T7"/>
                </a:cxn>
                <a:cxn ang="0">
                  <a:pos x="T8" y="T9"/>
                </a:cxn>
              </a:cxnLst>
              <a:rect l="0" t="0" r="r" b="b"/>
              <a:pathLst>
                <a:path w="52" h="42">
                  <a:moveTo>
                    <a:pt x="52" y="17"/>
                  </a:moveTo>
                  <a:cubicBezTo>
                    <a:pt x="52" y="17"/>
                    <a:pt x="52" y="17"/>
                    <a:pt x="52" y="17"/>
                  </a:cubicBezTo>
                  <a:cubicBezTo>
                    <a:pt x="45" y="4"/>
                    <a:pt x="29" y="0"/>
                    <a:pt x="17" y="7"/>
                  </a:cubicBezTo>
                  <a:cubicBezTo>
                    <a:pt x="5" y="14"/>
                    <a:pt x="0" y="29"/>
                    <a:pt x="7" y="42"/>
                  </a:cubicBezTo>
                  <a:lnTo>
                    <a:pt x="5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8" name="Freeform 161"/>
            <p:cNvSpPr>
              <a:spLocks/>
            </p:cNvSpPr>
            <p:nvPr/>
          </p:nvSpPr>
          <p:spPr bwMode="auto">
            <a:xfrm>
              <a:off x="2824163" y="2420938"/>
              <a:ext cx="125413" cy="101600"/>
            </a:xfrm>
            <a:custGeom>
              <a:avLst/>
              <a:gdLst>
                <a:gd name="T0" fmla="*/ 0 w 52"/>
                <a:gd name="T1" fmla="*/ 17 h 42"/>
                <a:gd name="T2" fmla="*/ 0 w 52"/>
                <a:gd name="T3" fmla="*/ 17 h 42"/>
                <a:gd name="T4" fmla="*/ 35 w 52"/>
                <a:gd name="T5" fmla="*/ 7 h 42"/>
                <a:gd name="T6" fmla="*/ 45 w 52"/>
                <a:gd name="T7" fmla="*/ 42 h 42"/>
                <a:gd name="T8" fmla="*/ 0 w 52"/>
                <a:gd name="T9" fmla="*/ 17 h 42"/>
              </a:gdLst>
              <a:ahLst/>
              <a:cxnLst>
                <a:cxn ang="0">
                  <a:pos x="T0" y="T1"/>
                </a:cxn>
                <a:cxn ang="0">
                  <a:pos x="T2" y="T3"/>
                </a:cxn>
                <a:cxn ang="0">
                  <a:pos x="T4" y="T5"/>
                </a:cxn>
                <a:cxn ang="0">
                  <a:pos x="T6" y="T7"/>
                </a:cxn>
                <a:cxn ang="0">
                  <a:pos x="T8" y="T9"/>
                </a:cxn>
              </a:cxnLst>
              <a:rect l="0" t="0" r="r" b="b"/>
              <a:pathLst>
                <a:path w="52" h="42">
                  <a:moveTo>
                    <a:pt x="0" y="17"/>
                  </a:moveTo>
                  <a:cubicBezTo>
                    <a:pt x="0" y="17"/>
                    <a:pt x="0" y="17"/>
                    <a:pt x="0" y="17"/>
                  </a:cubicBezTo>
                  <a:cubicBezTo>
                    <a:pt x="7" y="4"/>
                    <a:pt x="23" y="0"/>
                    <a:pt x="35" y="7"/>
                  </a:cubicBezTo>
                  <a:cubicBezTo>
                    <a:pt x="47" y="14"/>
                    <a:pt x="52" y="29"/>
                    <a:pt x="45" y="42"/>
                  </a:cubicBez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9" name="Freeform 162"/>
            <p:cNvSpPr>
              <a:spLocks/>
            </p:cNvSpPr>
            <p:nvPr/>
          </p:nvSpPr>
          <p:spPr bwMode="auto">
            <a:xfrm>
              <a:off x="2768600" y="2439988"/>
              <a:ext cx="30163" cy="34925"/>
            </a:xfrm>
            <a:custGeom>
              <a:avLst/>
              <a:gdLst>
                <a:gd name="T0" fmla="*/ 0 w 13"/>
                <a:gd name="T1" fmla="*/ 13 h 14"/>
                <a:gd name="T2" fmla="*/ 1 w 13"/>
                <a:gd name="T3" fmla="*/ 14 h 14"/>
                <a:gd name="T4" fmla="*/ 11 w 13"/>
                <a:gd name="T5" fmla="*/ 14 h 14"/>
                <a:gd name="T6" fmla="*/ 13 w 13"/>
                <a:gd name="T7" fmla="*/ 13 h 14"/>
                <a:gd name="T8" fmla="*/ 13 w 13"/>
                <a:gd name="T9" fmla="*/ 2 h 14"/>
                <a:gd name="T10" fmla="*/ 11 w 13"/>
                <a:gd name="T11" fmla="*/ 0 h 14"/>
                <a:gd name="T12" fmla="*/ 1 w 13"/>
                <a:gd name="T13" fmla="*/ 0 h 14"/>
                <a:gd name="T14" fmla="*/ 0 w 13"/>
                <a:gd name="T15" fmla="*/ 2 h 14"/>
                <a:gd name="T16" fmla="*/ 0 w 13"/>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4">
                  <a:moveTo>
                    <a:pt x="0" y="13"/>
                  </a:moveTo>
                  <a:cubicBezTo>
                    <a:pt x="0" y="13"/>
                    <a:pt x="0" y="14"/>
                    <a:pt x="1" y="14"/>
                  </a:cubicBezTo>
                  <a:cubicBezTo>
                    <a:pt x="11" y="14"/>
                    <a:pt x="11" y="14"/>
                    <a:pt x="11" y="14"/>
                  </a:cubicBezTo>
                  <a:cubicBezTo>
                    <a:pt x="12" y="14"/>
                    <a:pt x="13" y="13"/>
                    <a:pt x="13" y="13"/>
                  </a:cubicBezTo>
                  <a:cubicBezTo>
                    <a:pt x="13" y="2"/>
                    <a:pt x="13" y="2"/>
                    <a:pt x="13" y="2"/>
                  </a:cubicBezTo>
                  <a:cubicBezTo>
                    <a:pt x="13" y="1"/>
                    <a:pt x="12" y="0"/>
                    <a:pt x="11" y="0"/>
                  </a:cubicBezTo>
                  <a:cubicBezTo>
                    <a:pt x="1" y="0"/>
                    <a:pt x="1" y="0"/>
                    <a:pt x="1" y="0"/>
                  </a:cubicBezTo>
                  <a:cubicBezTo>
                    <a:pt x="0" y="0"/>
                    <a:pt x="0" y="1"/>
                    <a:pt x="0" y="2"/>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80" name="Freeform 163"/>
            <p:cNvSpPr>
              <a:spLocks/>
            </p:cNvSpPr>
            <p:nvPr/>
          </p:nvSpPr>
          <p:spPr bwMode="auto">
            <a:xfrm>
              <a:off x="2773363" y="2525713"/>
              <a:ext cx="88900" cy="184150"/>
            </a:xfrm>
            <a:custGeom>
              <a:avLst/>
              <a:gdLst>
                <a:gd name="T0" fmla="*/ 32 w 37"/>
                <a:gd name="T1" fmla="*/ 76 h 76"/>
                <a:gd name="T2" fmla="*/ 30 w 37"/>
                <a:gd name="T3" fmla="*/ 75 h 76"/>
                <a:gd name="T4" fmla="*/ 0 w 37"/>
                <a:gd name="T5" fmla="*/ 52 h 76"/>
                <a:gd name="T6" fmla="*/ 0 w 37"/>
                <a:gd name="T7" fmla="*/ 4 h 76"/>
                <a:gd name="T8" fmla="*/ 4 w 37"/>
                <a:gd name="T9" fmla="*/ 0 h 76"/>
                <a:gd name="T10" fmla="*/ 8 w 37"/>
                <a:gd name="T11" fmla="*/ 4 h 76"/>
                <a:gd name="T12" fmla="*/ 8 w 37"/>
                <a:gd name="T13" fmla="*/ 48 h 76"/>
                <a:gd name="T14" fmla="*/ 35 w 37"/>
                <a:gd name="T15" fmla="*/ 68 h 76"/>
                <a:gd name="T16" fmla="*/ 36 w 37"/>
                <a:gd name="T17" fmla="*/ 74 h 76"/>
                <a:gd name="T18" fmla="*/ 32 w 37"/>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76">
                  <a:moveTo>
                    <a:pt x="32" y="76"/>
                  </a:moveTo>
                  <a:cubicBezTo>
                    <a:pt x="31" y="76"/>
                    <a:pt x="31" y="75"/>
                    <a:pt x="30" y="75"/>
                  </a:cubicBezTo>
                  <a:cubicBezTo>
                    <a:pt x="0" y="52"/>
                    <a:pt x="0" y="52"/>
                    <a:pt x="0" y="52"/>
                  </a:cubicBezTo>
                  <a:cubicBezTo>
                    <a:pt x="0" y="4"/>
                    <a:pt x="0" y="4"/>
                    <a:pt x="0" y="4"/>
                  </a:cubicBezTo>
                  <a:cubicBezTo>
                    <a:pt x="0" y="2"/>
                    <a:pt x="2" y="0"/>
                    <a:pt x="4" y="0"/>
                  </a:cubicBezTo>
                  <a:cubicBezTo>
                    <a:pt x="6" y="0"/>
                    <a:pt x="8" y="2"/>
                    <a:pt x="8" y="4"/>
                  </a:cubicBezTo>
                  <a:cubicBezTo>
                    <a:pt x="8" y="48"/>
                    <a:pt x="8" y="48"/>
                    <a:pt x="8" y="48"/>
                  </a:cubicBezTo>
                  <a:cubicBezTo>
                    <a:pt x="35" y="68"/>
                    <a:pt x="35" y="68"/>
                    <a:pt x="35" y="68"/>
                  </a:cubicBezTo>
                  <a:cubicBezTo>
                    <a:pt x="37" y="69"/>
                    <a:pt x="37" y="72"/>
                    <a:pt x="36" y="74"/>
                  </a:cubicBezTo>
                  <a:cubicBezTo>
                    <a:pt x="35" y="75"/>
                    <a:pt x="34" y="76"/>
                    <a:pt x="32"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13" name="Group 212"/>
          <p:cNvGrpSpPr/>
          <p:nvPr/>
        </p:nvGrpSpPr>
        <p:grpSpPr>
          <a:xfrm>
            <a:off x="677724" y="3214642"/>
            <a:ext cx="525389" cy="480943"/>
            <a:chOff x="673893" y="3298825"/>
            <a:chExt cx="525463" cy="481012"/>
          </a:xfrm>
        </p:grpSpPr>
        <p:sp>
          <p:nvSpPr>
            <p:cNvPr id="214"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5"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6"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17" name="Group 216"/>
          <p:cNvGrpSpPr/>
          <p:nvPr/>
        </p:nvGrpSpPr>
        <p:grpSpPr>
          <a:xfrm>
            <a:off x="11245782" y="3214642"/>
            <a:ext cx="525389" cy="480943"/>
            <a:chOff x="11237118" y="3298825"/>
            <a:chExt cx="525463" cy="481012"/>
          </a:xfrm>
        </p:grpSpPr>
        <p:sp>
          <p:nvSpPr>
            <p:cNvPr id="218"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9"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0"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221" name="Freeform 92"/>
          <p:cNvSpPr>
            <a:spLocks noEditPoints="1"/>
          </p:cNvSpPr>
          <p:nvPr/>
        </p:nvSpPr>
        <p:spPr bwMode="auto">
          <a:xfrm>
            <a:off x="6028258" y="3149564"/>
            <a:ext cx="365073" cy="550784"/>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2" name="Rectangle 93"/>
          <p:cNvSpPr>
            <a:spLocks noChangeArrowheads="1"/>
          </p:cNvSpPr>
          <p:nvPr/>
        </p:nvSpPr>
        <p:spPr bwMode="auto">
          <a:xfrm>
            <a:off x="1317526"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3" name="Rectangle 94"/>
          <p:cNvSpPr>
            <a:spLocks noChangeArrowheads="1"/>
          </p:cNvSpPr>
          <p:nvPr/>
        </p:nvSpPr>
        <p:spPr bwMode="auto">
          <a:xfrm>
            <a:off x="6599978"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4" name="TextBox 223"/>
          <p:cNvSpPr txBox="1"/>
          <p:nvPr/>
        </p:nvSpPr>
        <p:spPr>
          <a:xfrm>
            <a:off x="679549"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25" name="TextBox 224"/>
          <p:cNvSpPr txBox="1"/>
          <p:nvPr/>
        </p:nvSpPr>
        <p:spPr>
          <a:xfrm>
            <a:off x="11247607"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26" name="TextBox 225"/>
          <p:cNvSpPr txBox="1"/>
          <p:nvPr/>
        </p:nvSpPr>
        <p:spPr>
          <a:xfrm>
            <a:off x="5688513" y="3721506"/>
            <a:ext cx="1063806"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WORKPLACE</a:t>
            </a:r>
          </a:p>
        </p:txBody>
      </p:sp>
      <p:sp>
        <p:nvSpPr>
          <p:cNvPr id="2" name="Rectangle 1"/>
          <p:cNvSpPr/>
          <p:nvPr/>
        </p:nvSpPr>
        <p:spPr>
          <a:xfrm>
            <a:off x="5660729" y="1105019"/>
            <a:ext cx="1148626" cy="734534"/>
          </a:xfrm>
          <a:prstGeom prst="rect">
            <a:avLst/>
          </a:prstGeom>
        </p:spPr>
        <p:txBody>
          <a:bodyPr wrap="none">
            <a:spAutoFit/>
          </a:bodyPr>
          <a:lstStyle/>
          <a:p>
            <a:pPr defTabSz="932563">
              <a:defRPr/>
            </a:pPr>
            <a:r>
              <a:rPr lang="en-US" sz="4080" spc="-102" dirty="0">
                <a:ln w="3175">
                  <a:noFill/>
                </a:ln>
                <a:latin typeface="Segoe UI Light" pitchFamily="34" charset="0"/>
                <a:cs typeface="Arial" charset="0"/>
              </a:rPr>
              <a:t>2010</a:t>
            </a:r>
          </a:p>
        </p:txBody>
      </p:sp>
      <p:sp>
        <p:nvSpPr>
          <p:cNvPr id="3" name="Title 2"/>
          <p:cNvSpPr>
            <a:spLocks noGrp="1"/>
          </p:cNvSpPr>
          <p:nvPr>
            <p:ph type="title"/>
          </p:nvPr>
        </p:nvSpPr>
        <p:spPr/>
        <p:txBody>
          <a:bodyPr/>
          <a:lstStyle/>
          <a:p>
            <a:r>
              <a:rPr lang="en-US" dirty="0"/>
              <a:t>IoT is gaining momentum</a:t>
            </a:r>
          </a:p>
        </p:txBody>
      </p:sp>
    </p:spTree>
    <p:extLst>
      <p:ext uri="{BB962C8B-B14F-4D97-AF65-F5344CB8AC3E}">
        <p14:creationId xmlns:p14="http://schemas.microsoft.com/office/powerpoint/2010/main" val="291424248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Some speakers at Microsoft like to use this slide for hidden “notes slides”. </a:t>
            </a:r>
          </a:p>
          <a:p>
            <a:r>
              <a:rPr lang="en-US" dirty="0"/>
              <a:t>Delete it if you don’t want to use it.</a:t>
            </a:r>
          </a:p>
        </p:txBody>
      </p:sp>
      <p:sp>
        <p:nvSpPr>
          <p:cNvPr id="7" name="Text Placeholder 6"/>
          <p:cNvSpPr>
            <a:spLocks noGrp="1"/>
          </p:cNvSpPr>
          <p:nvPr>
            <p:ph type="body" sz="quarter" idx="11"/>
          </p:nvPr>
        </p:nvSpPr>
        <p:spPr/>
        <p:txBody>
          <a:bodyPr/>
          <a:lstStyle/>
          <a:p>
            <a:r>
              <a:rPr lang="en-US" dirty="0"/>
              <a:t>NEXT: &lt;next slide title&gt;</a:t>
            </a:r>
          </a:p>
        </p:txBody>
      </p:sp>
      <p:sp>
        <p:nvSpPr>
          <p:cNvPr id="4" name="Title 3"/>
          <p:cNvSpPr>
            <a:spLocks noGrp="1"/>
          </p:cNvSpPr>
          <p:nvPr>
            <p:ph type="title"/>
          </p:nvPr>
        </p:nvSpPr>
        <p:spPr/>
        <p:txBody>
          <a:bodyPr/>
          <a:lstStyle/>
          <a:p>
            <a:r>
              <a:rPr lang="en-US" dirty="0"/>
              <a:t>Notes (hidden)</a:t>
            </a:r>
          </a:p>
        </p:txBody>
      </p:sp>
    </p:spTree>
    <p:extLst>
      <p:ext uri="{BB962C8B-B14F-4D97-AF65-F5344CB8AC3E}">
        <p14:creationId xmlns:p14="http://schemas.microsoft.com/office/powerpoint/2010/main" val="214252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431983"/>
          </a:xfrm>
        </p:spPr>
        <p:txBody>
          <a:bodyPr/>
          <a:lstStyle/>
          <a:p>
            <a:r>
              <a:rPr lang="en-US" dirty="0"/>
              <a:t>Use this slide to list resources, white papers, </a:t>
            </a:r>
            <a:br>
              <a:rPr lang="en-US" dirty="0"/>
            </a:br>
            <a:r>
              <a:rPr lang="en-US" dirty="0"/>
              <a:t>videos and links.</a:t>
            </a:r>
          </a:p>
          <a:p>
            <a:r>
              <a:rPr lang="en-US" dirty="0"/>
              <a:t>Let attendees know their next step</a:t>
            </a:r>
            <a:br>
              <a:rPr lang="en-US" dirty="0"/>
            </a:br>
            <a:r>
              <a:rPr lang="en-US" dirty="0"/>
              <a:t>after seeing this session.</a:t>
            </a:r>
          </a:p>
          <a:p>
            <a:pPr lvl="0"/>
            <a:r>
              <a:rPr lang="en-US" dirty="0"/>
              <a:t>Re-visit Build on </a:t>
            </a:r>
            <a:r>
              <a:rPr lang="en-US" u="sng" dirty="0">
                <a:hlinkClick r:id="rId2"/>
              </a:rPr>
              <a:t>Channel 9</a:t>
            </a:r>
            <a:r>
              <a:rPr lang="en-US" dirty="0"/>
              <a:t>.</a:t>
            </a:r>
          </a:p>
          <a:p>
            <a:pPr lvl="0"/>
            <a:r>
              <a:rPr lang="en-US" dirty="0"/>
              <a:t>Continue your education at</a:t>
            </a:r>
            <a:br>
              <a:rPr lang="en-US" dirty="0"/>
            </a:br>
            <a:r>
              <a:rPr lang="en-US" u="sng" dirty="0">
                <a:hlinkClick r:id="rId3"/>
              </a:rPr>
              <a:t>Microsoft Virtual Academy</a:t>
            </a:r>
            <a:r>
              <a:rPr lang="en-US" dirty="0"/>
              <a:t> online.</a:t>
            </a:r>
          </a:p>
        </p:txBody>
      </p:sp>
      <p:sp>
        <p:nvSpPr>
          <p:cNvPr id="2" name="Title 1"/>
          <p:cNvSpPr>
            <a:spLocks noGrp="1"/>
          </p:cNvSpPr>
          <p:nvPr>
            <p:ph type="title"/>
          </p:nvPr>
        </p:nvSpPr>
        <p:spPr/>
        <p:txBody>
          <a:bodyPr/>
          <a:lstStyle/>
          <a:p>
            <a:r>
              <a:rPr lang="en-US" dirty="0"/>
              <a:t>Call to Action</a:t>
            </a:r>
          </a:p>
        </p:txBody>
      </p:sp>
    </p:spTree>
    <p:extLst>
      <p:ext uri="{BB962C8B-B14F-4D97-AF65-F5344CB8AC3E}">
        <p14:creationId xmlns:p14="http://schemas.microsoft.com/office/powerpoint/2010/main" val="72603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5965" b="25517"/>
          <a:stretch/>
        </p:blipFill>
        <p:spPr>
          <a:xfrm>
            <a:off x="-1" y="2112657"/>
            <a:ext cx="6219421" cy="4881868"/>
          </a:xfrm>
          <a:prstGeom prst="rect">
            <a:avLst/>
          </a:prstGeom>
        </p:spPr>
      </p:pic>
      <p:sp>
        <p:nvSpPr>
          <p:cNvPr id="2" name="Title 1"/>
          <p:cNvSpPr>
            <a:spLocks noGrp="1"/>
          </p:cNvSpPr>
          <p:nvPr>
            <p:ph type="title"/>
          </p:nvPr>
        </p:nvSpPr>
        <p:spPr/>
        <p:txBody>
          <a:bodyPr/>
          <a:lstStyle/>
          <a:p>
            <a:r>
              <a:rPr lang="en-US" dirty="0"/>
              <a:t>Please Complete An Evaluation Form</a:t>
            </a:r>
            <a:br>
              <a:rPr lang="en-US" dirty="0"/>
            </a:br>
            <a:r>
              <a:rPr lang="en-US" sz="4400" dirty="0"/>
              <a:t>Your input is important!</a:t>
            </a:r>
            <a:endParaRPr lang="en-US" dirty="0"/>
          </a:p>
        </p:txBody>
      </p:sp>
      <p:grpSp>
        <p:nvGrpSpPr>
          <p:cNvPr id="6" name="Group 5"/>
          <p:cNvGrpSpPr/>
          <p:nvPr/>
        </p:nvGrpSpPr>
        <p:grpSpPr>
          <a:xfrm>
            <a:off x="8047017" y="2675446"/>
            <a:ext cx="3463271" cy="3463268"/>
            <a:chOff x="4190683" y="2133976"/>
            <a:chExt cx="4391779" cy="4391779"/>
          </a:xfrm>
        </p:grpSpPr>
        <p:pic>
          <p:nvPicPr>
            <p:cNvPr id="13" name="Picture 2"/>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4190683" y="2133976"/>
              <a:ext cx="4391779" cy="43917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rot="19033581">
              <a:off x="4318685" y="3668320"/>
              <a:ext cx="4135775" cy="1323091"/>
            </a:xfrm>
            <a:prstGeom prst="rect">
              <a:avLst/>
            </a:prstGeom>
            <a:gradFill>
              <a:gsLst>
                <a:gs pos="0">
                  <a:schemeClr val="tx1">
                    <a:alpha val="80000"/>
                  </a:schemeClr>
                </a:gs>
                <a:gs pos="40000">
                  <a:schemeClr val="tx1">
                    <a:alpha val="80000"/>
                  </a:schemeClr>
                </a:gs>
              </a:gsLst>
              <a:lin ang="2700000" scaled="1"/>
            </a:gradFill>
          </p:spPr>
          <p:txBody>
            <a:bodyPr wrap="square" lIns="182880" tIns="146304" rIns="182880" bIns="146304" rtlCol="0" anchor="ctr">
              <a:spAutoFit/>
            </a:bodyPr>
            <a:lstStyle/>
            <a:p>
              <a:pPr algn="ctr">
                <a:lnSpc>
                  <a:spcPct val="90000"/>
                </a:lnSpc>
                <a:spcAft>
                  <a:spcPts val="600"/>
                </a:spcAft>
              </a:pPr>
              <a:r>
                <a:rPr lang="en-US" sz="5400" dirty="0">
                  <a:solidFill>
                    <a:schemeClr val="bg1">
                      <a:lumMod val="75000"/>
                      <a:lumOff val="25000"/>
                    </a:schemeClr>
                  </a:solidFill>
                </a:rPr>
                <a:t>SAMPLE</a:t>
              </a:r>
            </a:p>
          </p:txBody>
        </p:sp>
      </p:grpSp>
      <p:sp>
        <p:nvSpPr>
          <p:cNvPr id="18" name="Text Placeholder 2"/>
          <p:cNvSpPr txBox="1">
            <a:spLocks/>
          </p:cNvSpPr>
          <p:nvPr/>
        </p:nvSpPr>
        <p:spPr>
          <a:xfrm>
            <a:off x="5174256" y="4092592"/>
            <a:ext cx="3150539" cy="62897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1600" indent="0" algn="ctr">
              <a:spcAft>
                <a:spcPts val="600"/>
              </a:spcAft>
              <a:buFontTx/>
              <a:buNone/>
            </a:pPr>
            <a:r>
              <a:rPr lang="en-US" sz="2800" u="sng" dirty="0">
                <a:latin typeface="+mn-lt"/>
              </a:rPr>
              <a:t>or</a:t>
            </a:r>
          </a:p>
        </p:txBody>
      </p:sp>
      <p:sp>
        <p:nvSpPr>
          <p:cNvPr id="20" name="Rectangle 19"/>
          <p:cNvSpPr/>
          <p:nvPr/>
        </p:nvSpPr>
        <p:spPr bwMode="auto">
          <a:xfrm>
            <a:off x="9581721" y="1101566"/>
            <a:ext cx="2854754" cy="1077218"/>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defTabSz="914099" fontAlgn="base">
              <a:spcBef>
                <a:spcPct val="0"/>
              </a:spcBef>
              <a:spcAft>
                <a:spcPct val="0"/>
              </a:spcAft>
            </a:pPr>
            <a:r>
              <a:rPr lang="en-US" sz="2800" b="1" dirty="0">
                <a:gradFill>
                  <a:gsLst>
                    <a:gs pos="0">
                      <a:srgbClr val="FFFFFF"/>
                    </a:gs>
                    <a:gs pos="100000">
                      <a:srgbClr val="FFFFFF"/>
                    </a:gs>
                  </a:gsLst>
                  <a:lin ang="5400000" scaled="1"/>
                </a:gradFill>
              </a:rPr>
              <a:t>Required Slide</a:t>
            </a:r>
          </a:p>
          <a:p>
            <a:pPr defTabSz="914099" fontAlgn="base">
              <a:spcBef>
                <a:spcPct val="0"/>
              </a:spcBef>
              <a:spcAft>
                <a:spcPct val="0"/>
              </a:spcAft>
            </a:pPr>
            <a:r>
              <a:rPr lang="en-US" sz="1200" dirty="0">
                <a:gradFill>
                  <a:gsLst>
                    <a:gs pos="0">
                      <a:srgbClr val="FFFFFF"/>
                    </a:gs>
                    <a:gs pos="100000">
                      <a:srgbClr val="FFFFFF"/>
                    </a:gs>
                  </a:gsLst>
                  <a:lin ang="5400000" scaled="1"/>
                </a:gradFill>
              </a:rPr>
              <a:t>*delete this box when your slide is finalized</a:t>
            </a:r>
          </a:p>
        </p:txBody>
      </p:sp>
    </p:spTree>
    <p:extLst>
      <p:ext uri="{BB962C8B-B14F-4D97-AF65-F5344CB8AC3E}">
        <p14:creationId xmlns:p14="http://schemas.microsoft.com/office/powerpoint/2010/main" val="663155540"/>
      </p:ext>
    </p:extLst>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Evaluate this session</a:t>
            </a:r>
          </a:p>
        </p:txBody>
      </p:sp>
      <p:pic>
        <p:nvPicPr>
          <p:cNvPr id="10"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3475830" y="1212849"/>
            <a:ext cx="5484814" cy="54848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9033581">
            <a:off x="4316015" y="3190942"/>
            <a:ext cx="4135775" cy="1403461"/>
          </a:xfrm>
          <a:prstGeom prst="rect">
            <a:avLst/>
          </a:prstGeom>
          <a:gradFill>
            <a:gsLst>
              <a:gs pos="0">
                <a:schemeClr val="tx1">
                  <a:alpha val="80000"/>
                </a:schemeClr>
              </a:gs>
              <a:gs pos="40000">
                <a:schemeClr val="tx1">
                  <a:alpha val="80000"/>
                </a:schemeClr>
              </a:gs>
            </a:gsLst>
            <a:lin ang="2700000" scaled="1"/>
          </a:gradFill>
        </p:spPr>
        <p:txBody>
          <a:bodyPr wrap="square" lIns="182880" tIns="146304" rIns="182880" bIns="146304" rtlCol="0">
            <a:spAutoFit/>
          </a:bodyPr>
          <a:lstStyle/>
          <a:p>
            <a:pPr>
              <a:lnSpc>
                <a:spcPct val="90000"/>
              </a:lnSpc>
              <a:spcAft>
                <a:spcPts val="600"/>
              </a:spcAft>
            </a:pPr>
            <a:r>
              <a:rPr lang="en-US" sz="8000" dirty="0">
                <a:solidFill>
                  <a:schemeClr val="bg1">
                    <a:lumMod val="75000"/>
                    <a:lumOff val="25000"/>
                  </a:schemeClr>
                </a:solidFill>
              </a:rPr>
              <a:t>SAMPLE</a:t>
            </a:r>
          </a:p>
        </p:txBody>
      </p:sp>
      <p:sp>
        <p:nvSpPr>
          <p:cNvPr id="9" name="Rectangle 8"/>
          <p:cNvSpPr/>
          <p:nvPr/>
        </p:nvSpPr>
        <p:spPr bwMode="auto">
          <a:xfrm>
            <a:off x="9310616" y="298910"/>
            <a:ext cx="2854754" cy="329320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defTabSz="914099" fontAlgn="base">
              <a:spcBef>
                <a:spcPct val="0"/>
              </a:spcBef>
              <a:spcAft>
                <a:spcPct val="0"/>
              </a:spcAft>
            </a:pPr>
            <a:r>
              <a:rPr lang="en-US" sz="2800" b="1" dirty="0">
                <a:gradFill>
                  <a:gsLst>
                    <a:gs pos="1250">
                      <a:schemeClr val="tx1"/>
                    </a:gs>
                    <a:gs pos="100000">
                      <a:schemeClr val="tx1"/>
                    </a:gs>
                  </a:gsLst>
                  <a:lin ang="5400000" scaled="0"/>
                </a:gradFill>
              </a:rPr>
              <a:t>Required Slide</a:t>
            </a:r>
          </a:p>
          <a:p>
            <a:pPr defTabSz="914099" fontAlgn="base">
              <a:spcBef>
                <a:spcPct val="0"/>
              </a:spcBef>
              <a:spcAft>
                <a:spcPct val="0"/>
              </a:spcAft>
            </a:pPr>
            <a:r>
              <a:rPr lang="en-US" sz="1200" dirty="0">
                <a:gradFill>
                  <a:gsLst>
                    <a:gs pos="1250">
                      <a:schemeClr val="tx1"/>
                    </a:gs>
                    <a:gs pos="100000">
                      <a:schemeClr val="tx1"/>
                    </a:gs>
                  </a:gsLst>
                  <a:lin ang="5400000" scaled="0"/>
                </a:gradFill>
              </a:rPr>
              <a:t>*delete this box when your slide is finalized</a:t>
            </a:r>
          </a:p>
          <a:p>
            <a:pPr defTabSz="914099" fontAlgn="base">
              <a:spcBef>
                <a:spcPct val="0"/>
              </a:spcBef>
              <a:spcAft>
                <a:spcPct val="0"/>
              </a:spcAft>
            </a:pPr>
            <a:endParaRPr lang="en-US" dirty="0">
              <a:gradFill>
                <a:gsLst>
                  <a:gs pos="1250">
                    <a:schemeClr val="tx1"/>
                  </a:gs>
                  <a:gs pos="100000">
                    <a:schemeClr val="tx1"/>
                  </a:gs>
                </a:gsLst>
                <a:lin ang="5400000" scaled="0"/>
              </a:gradFill>
            </a:endParaRPr>
          </a:p>
          <a:p>
            <a:r>
              <a:rPr lang="en-US" b="1" dirty="0">
                <a:gradFill>
                  <a:gsLst>
                    <a:gs pos="1250">
                      <a:schemeClr val="tx1"/>
                    </a:gs>
                    <a:gs pos="100000">
                      <a:schemeClr val="tx1"/>
                    </a:gs>
                  </a:gsLst>
                  <a:lin ang="5400000" scaled="0"/>
                </a:gradFill>
              </a:rPr>
              <a:t>Speakers: </a:t>
            </a:r>
            <a:r>
              <a:rPr lang="en-US" dirty="0">
                <a:gradFill>
                  <a:gsLst>
                    <a:gs pos="1250">
                      <a:schemeClr val="tx1"/>
                    </a:gs>
                    <a:gs pos="100000">
                      <a:schemeClr val="tx1"/>
                    </a:gs>
                  </a:gsLst>
                  <a:lin ang="5400000" scaled="0"/>
                </a:gradFill>
              </a:rPr>
              <a:t>This slide will be updated during the scrub process with a unique QR code. Attendees scan the QR code to access the </a:t>
            </a:r>
            <a:r>
              <a:rPr lang="en-US" dirty="0" err="1">
                <a:gradFill>
                  <a:gsLst>
                    <a:gs pos="1250">
                      <a:schemeClr val="tx1"/>
                    </a:gs>
                    <a:gs pos="100000">
                      <a:schemeClr val="tx1"/>
                    </a:gs>
                  </a:gsLst>
                  <a:lin ang="5400000" scaled="0"/>
                </a:gradFill>
              </a:rPr>
              <a:t>eval</a:t>
            </a:r>
            <a:r>
              <a:rPr lang="en-US" dirty="0">
                <a:gradFill>
                  <a:gsLst>
                    <a:gs pos="1250">
                      <a:schemeClr val="tx1"/>
                    </a:gs>
                    <a:gs pos="100000">
                      <a:schemeClr val="tx1"/>
                    </a:gs>
                  </a:gsLst>
                  <a:lin ang="5400000" scaled="0"/>
                </a:gradFill>
              </a:rPr>
              <a:t> for your session.</a:t>
            </a:r>
          </a:p>
        </p:txBody>
      </p:sp>
    </p:spTree>
    <p:extLst>
      <p:ext uri="{BB962C8B-B14F-4D97-AF65-F5344CB8AC3E}">
        <p14:creationId xmlns:p14="http://schemas.microsoft.com/office/powerpoint/2010/main" val="3487247719"/>
      </p:ext>
    </p:extLst>
  </p:cSld>
  <p:clrMapOvr>
    <a:masterClrMapping/>
  </p:clrMapOvr>
  <p:transition spd="slow">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063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5" name="Group 11274"/>
          <p:cNvGrpSpPr/>
          <p:nvPr/>
        </p:nvGrpSpPr>
        <p:grpSpPr>
          <a:xfrm>
            <a:off x="960211" y="4449178"/>
            <a:ext cx="1557084" cy="1161384"/>
            <a:chOff x="1270632" y="4066342"/>
            <a:chExt cx="1557305" cy="1161549"/>
          </a:xfrm>
        </p:grpSpPr>
        <p:pic>
          <p:nvPicPr>
            <p:cNvPr id="136" name="Picture 1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6457" y="4487876"/>
              <a:ext cx="691480" cy="460987"/>
            </a:xfrm>
            <a:prstGeom prst="rect">
              <a:avLst/>
            </a:prstGeom>
          </p:spPr>
        </p:pic>
        <p:pic>
          <p:nvPicPr>
            <p:cNvPr id="83" name="Picture 82"/>
            <p:cNvPicPr>
              <a:picLocks noChangeAspect="1"/>
            </p:cNvPicPr>
            <p:nvPr/>
          </p:nvPicPr>
          <p:blipFill rotWithShape="1">
            <a:blip r:embed="rId4" cstate="print">
              <a:extLst>
                <a:ext uri="{28A0092B-C50C-407E-A947-70E740481C1C}">
                  <a14:useLocalDpi xmlns:a14="http://schemas.microsoft.com/office/drawing/2010/main" val="0"/>
                </a:ext>
              </a:extLst>
            </a:blip>
            <a:srcRect l="15502" r="27994" b="18500"/>
            <a:stretch/>
          </p:blipFill>
          <p:spPr>
            <a:xfrm>
              <a:off x="1270632" y="4066342"/>
              <a:ext cx="647262" cy="622400"/>
            </a:xfrm>
            <a:prstGeom prst="rect">
              <a:avLst/>
            </a:prstGeom>
          </p:spPr>
        </p:pic>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10889"/>
            <a:stretch/>
          </p:blipFill>
          <p:spPr>
            <a:xfrm>
              <a:off x="1271231" y="4674902"/>
              <a:ext cx="879414" cy="333344"/>
            </a:xfrm>
            <a:prstGeom prst="rect">
              <a:avLst/>
            </a:prstGeom>
          </p:spPr>
        </p:pic>
        <p:pic>
          <p:nvPicPr>
            <p:cNvPr id="27" name="Picture 26"/>
            <p:cNvPicPr>
              <a:picLocks noChangeAspect="1"/>
            </p:cNvPicPr>
            <p:nvPr/>
          </p:nvPicPr>
          <p:blipFill rotWithShape="1">
            <a:blip r:embed="rId6" cstate="print">
              <a:extLst>
                <a:ext uri="{28A0092B-C50C-407E-A947-70E740481C1C}">
                  <a14:useLocalDpi xmlns:a14="http://schemas.microsoft.com/office/drawing/2010/main" val="0"/>
                </a:ext>
              </a:extLst>
            </a:blip>
            <a:srcRect l="10565" t="11558" r="6360" b="6008"/>
            <a:stretch/>
          </p:blipFill>
          <p:spPr>
            <a:xfrm>
              <a:off x="1861959" y="4384549"/>
              <a:ext cx="549268" cy="378096"/>
            </a:xfrm>
            <a:prstGeom prst="rect">
              <a:avLst/>
            </a:prstGeom>
          </p:spPr>
        </p:pic>
        <p:sp>
          <p:nvSpPr>
            <p:cNvPr id="58" name="TextBox 57"/>
            <p:cNvSpPr txBox="1"/>
            <p:nvPr/>
          </p:nvSpPr>
          <p:spPr>
            <a:xfrm>
              <a:off x="1580699" y="5058490"/>
              <a:ext cx="104590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Sleep tracking</a:t>
              </a:r>
            </a:p>
          </p:txBody>
        </p:sp>
      </p:grpSp>
      <p:sp>
        <p:nvSpPr>
          <p:cNvPr id="73" name="Rectangle 72"/>
          <p:cNvSpPr/>
          <p:nvPr/>
        </p:nvSpPr>
        <p:spPr bwMode="auto">
          <a:xfrm>
            <a:off x="4979613" y="3066887"/>
            <a:ext cx="2323306" cy="3732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defRPr/>
            </a:pPr>
            <a:endParaRPr lang="en-US" sz="1199" spc="-51" dirty="0">
              <a:gradFill>
                <a:gsLst>
                  <a:gs pos="0">
                    <a:srgbClr val="505050"/>
                  </a:gs>
                  <a:gs pos="100000">
                    <a:srgbClr val="505050"/>
                  </a:gs>
                </a:gsLst>
                <a:lin ang="5400000" scaled="1"/>
              </a:gradFill>
              <a:latin typeface="Segoe UI"/>
              <a:ea typeface="Segoe UI" pitchFamily="34" charset="0"/>
              <a:cs typeface="Segoe UI" pitchFamily="34" charset="0"/>
            </a:endParaRPr>
          </a:p>
        </p:txBody>
      </p:sp>
      <p:sp>
        <p:nvSpPr>
          <p:cNvPr id="11" name="TextBox 10"/>
          <p:cNvSpPr txBox="1"/>
          <p:nvPr/>
        </p:nvSpPr>
        <p:spPr>
          <a:xfrm>
            <a:off x="3083939" y="3215465"/>
            <a:ext cx="994329" cy="188212"/>
          </a:xfrm>
          <a:prstGeom prst="rect">
            <a:avLst/>
          </a:prstGeom>
          <a:solidFill>
            <a:schemeClr val="bg1"/>
          </a:solidFill>
          <a:ln>
            <a:noFill/>
            <a:headEnd type="none" w="med" len="med"/>
            <a:tailEnd type="none" w="med" len="med"/>
          </a:ln>
        </p:spPr>
        <p:txBody>
          <a:bodyPr wrap="none" lIns="93247" tIns="0" rIns="93247" bIns="0" rtlCol="0">
            <a:spAutoFit/>
          </a:bodyPr>
          <a:lstStyle/>
          <a:p>
            <a:pPr defTabSz="932418">
              <a:defRPr/>
            </a:pPr>
            <a:r>
              <a:rPr lang="en-US" sz="1199" b="1" dirty="0">
                <a:gradFill>
                  <a:gsLst>
                    <a:gs pos="0">
                      <a:srgbClr val="5C2D91"/>
                    </a:gs>
                    <a:gs pos="100000">
                      <a:srgbClr val="5C2D91"/>
                    </a:gs>
                  </a:gsLst>
                  <a:lin ang="5400000" scaled="1"/>
                </a:gradFill>
                <a:latin typeface="Segoe UI"/>
                <a:ea typeface="Segoe UI" pitchFamily="34" charset="0"/>
                <a:cs typeface="Segoe UI" pitchFamily="34" charset="0"/>
              </a:rPr>
              <a:t>COMMUTE</a:t>
            </a:r>
          </a:p>
        </p:txBody>
      </p:sp>
      <p:sp>
        <p:nvSpPr>
          <p:cNvPr id="12" name="TextBox 11"/>
          <p:cNvSpPr txBox="1"/>
          <p:nvPr/>
        </p:nvSpPr>
        <p:spPr>
          <a:xfrm>
            <a:off x="8366390" y="3215465"/>
            <a:ext cx="994329" cy="188212"/>
          </a:xfrm>
          <a:prstGeom prst="rect">
            <a:avLst/>
          </a:prstGeom>
          <a:solidFill>
            <a:schemeClr val="bg1"/>
          </a:solidFill>
          <a:ln>
            <a:noFill/>
            <a:headEnd type="none" w="med" len="med"/>
            <a:tailEnd type="none" w="med" len="med"/>
          </a:ln>
        </p:spPr>
        <p:txBody>
          <a:bodyPr wrap="none" lIns="93247" tIns="0" rIns="93247" bIns="0" rtlCol="0">
            <a:spAutoFit/>
          </a:bodyPr>
          <a:lstStyle/>
          <a:p>
            <a:pPr defTabSz="932418">
              <a:defRPr/>
            </a:pPr>
            <a:r>
              <a:rPr lang="en-US" sz="1199" b="1" dirty="0">
                <a:gradFill>
                  <a:gsLst>
                    <a:gs pos="0">
                      <a:srgbClr val="5C2D91"/>
                    </a:gs>
                    <a:gs pos="100000">
                      <a:srgbClr val="5C2D91"/>
                    </a:gs>
                  </a:gsLst>
                  <a:lin ang="5400000" scaled="1"/>
                </a:gradFill>
                <a:latin typeface="Segoe UI"/>
                <a:ea typeface="Segoe UI" pitchFamily="34" charset="0"/>
                <a:cs typeface="Segoe UI" pitchFamily="34" charset="0"/>
              </a:rPr>
              <a:t>COMMUTE</a:t>
            </a:r>
          </a:p>
        </p:txBody>
      </p:sp>
      <p:grpSp>
        <p:nvGrpSpPr>
          <p:cNvPr id="37" name="Group 36"/>
          <p:cNvGrpSpPr/>
          <p:nvPr/>
        </p:nvGrpSpPr>
        <p:grpSpPr>
          <a:xfrm>
            <a:off x="423294" y="5662644"/>
            <a:ext cx="1178552" cy="869636"/>
            <a:chOff x="422472" y="5641832"/>
            <a:chExt cx="1178719" cy="869760"/>
          </a:xfrm>
        </p:grpSpPr>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t="15492" r="28250" b="13068"/>
            <a:stretch/>
          </p:blipFill>
          <p:spPr>
            <a:xfrm>
              <a:off x="422472" y="5641832"/>
              <a:ext cx="1178719" cy="584369"/>
            </a:xfrm>
            <a:prstGeom prst="rect">
              <a:avLst/>
            </a:prstGeom>
          </p:spPr>
        </p:pic>
        <p:sp>
          <p:nvSpPr>
            <p:cNvPr id="52" name="TextBox 51"/>
            <p:cNvSpPr txBox="1"/>
            <p:nvPr/>
          </p:nvSpPr>
          <p:spPr>
            <a:xfrm>
              <a:off x="505806" y="6342191"/>
              <a:ext cx="926212" cy="169401"/>
            </a:xfrm>
            <a:prstGeom prst="rect">
              <a:avLst/>
            </a:prstGeom>
            <a:noFill/>
            <a:ln>
              <a:noFill/>
              <a:headEnd type="none" w="med" len="med"/>
              <a:tailEnd type="none" w="med" len="med"/>
            </a:ln>
          </p:spPr>
          <p:txBody>
            <a:bodyPr wrap="none" lIns="0" tIns="0" rIns="0" bIns="0" rtlCol="0">
              <a:spAutoFit/>
            </a:bodyPr>
            <a:lstStyle/>
            <a:p>
              <a:pP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Home security</a:t>
              </a:r>
            </a:p>
          </p:txBody>
        </p:sp>
      </p:grpSp>
      <p:grpSp>
        <p:nvGrpSpPr>
          <p:cNvPr id="34" name="Group 33"/>
          <p:cNvGrpSpPr/>
          <p:nvPr/>
        </p:nvGrpSpPr>
        <p:grpSpPr>
          <a:xfrm>
            <a:off x="1808918" y="5640911"/>
            <a:ext cx="1303259" cy="888038"/>
            <a:chOff x="1818203" y="5627360"/>
            <a:chExt cx="1303444" cy="888164"/>
          </a:xfrm>
        </p:grpSpPr>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52602" y="5627360"/>
              <a:ext cx="1061079" cy="639912"/>
            </a:xfrm>
            <a:prstGeom prst="rect">
              <a:avLst/>
            </a:prstGeom>
          </p:spPr>
        </p:pic>
        <p:sp>
          <p:nvSpPr>
            <p:cNvPr id="55" name="TextBox 54"/>
            <p:cNvSpPr txBox="1"/>
            <p:nvPr/>
          </p:nvSpPr>
          <p:spPr>
            <a:xfrm>
              <a:off x="1818203" y="6346123"/>
              <a:ext cx="1303444"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Home automation</a:t>
              </a:r>
            </a:p>
          </p:txBody>
        </p:sp>
      </p:grpSp>
      <p:grpSp>
        <p:nvGrpSpPr>
          <p:cNvPr id="30" name="Group 29"/>
          <p:cNvGrpSpPr/>
          <p:nvPr/>
        </p:nvGrpSpPr>
        <p:grpSpPr>
          <a:xfrm>
            <a:off x="3318240" y="6008376"/>
            <a:ext cx="937330" cy="523904"/>
            <a:chOff x="3367254" y="5944689"/>
            <a:chExt cx="937463" cy="523978"/>
          </a:xfrm>
        </p:grpSpPr>
        <p:pic>
          <p:nvPicPr>
            <p:cNvPr id="8" name="Picture 7"/>
            <p:cNvPicPr>
              <a:picLocks noChangeAspect="1"/>
            </p:cNvPicPr>
            <p:nvPr/>
          </p:nvPicPr>
          <p:blipFill rotWithShape="1">
            <a:blip r:embed="rId9"/>
            <a:srcRect l="16024" t="19030" r="17644" b="31982"/>
            <a:stretch/>
          </p:blipFill>
          <p:spPr>
            <a:xfrm>
              <a:off x="3629469" y="5944689"/>
              <a:ext cx="413035" cy="275726"/>
            </a:xfrm>
            <a:prstGeom prst="rect">
              <a:avLst/>
            </a:prstGeom>
          </p:spPr>
        </p:pic>
        <p:sp>
          <p:nvSpPr>
            <p:cNvPr id="63" name="TextBox 62"/>
            <p:cNvSpPr txBox="1"/>
            <p:nvPr/>
          </p:nvSpPr>
          <p:spPr>
            <a:xfrm>
              <a:off x="3367254" y="6299266"/>
              <a:ext cx="937463" cy="169401"/>
            </a:xfrm>
            <a:prstGeom prst="rect">
              <a:avLst/>
            </a:prstGeom>
            <a:noFill/>
            <a:ln>
              <a:noFill/>
              <a:headEnd type="none" w="med" len="med"/>
              <a:tailEnd type="none" w="med" len="med"/>
            </a:ln>
          </p:spPr>
          <p:txBody>
            <a:bodyPr wrap="non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Leak detection</a:t>
              </a:r>
            </a:p>
          </p:txBody>
        </p:sp>
      </p:grpSp>
      <p:grpSp>
        <p:nvGrpSpPr>
          <p:cNvPr id="11277" name="Group 11276"/>
          <p:cNvGrpSpPr/>
          <p:nvPr/>
        </p:nvGrpSpPr>
        <p:grpSpPr>
          <a:xfrm>
            <a:off x="1116164" y="3709606"/>
            <a:ext cx="1824245" cy="829261"/>
            <a:chOff x="1745850" y="3471296"/>
            <a:chExt cx="1824504" cy="829379"/>
          </a:xfrm>
        </p:grpSpPr>
        <p:pic>
          <p:nvPicPr>
            <p:cNvPr id="65" name="Picture 2" descr="https://lh4.googleusercontent.com/-xm_MGqcodDQ/Ul0ph-pzi2I/AAAAAAAAAAs/XwSWm2mO_3U/s0-d/Website%2Bbanne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915" r="36840" b="17672"/>
            <a:stretch/>
          </p:blipFill>
          <p:spPr bwMode="auto">
            <a:xfrm>
              <a:off x="3316274" y="3477014"/>
              <a:ext cx="254080" cy="552661"/>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1745850" y="3471296"/>
              <a:ext cx="1584950" cy="829379"/>
              <a:chOff x="1897721" y="3634129"/>
              <a:chExt cx="1554014" cy="813191"/>
            </a:xfrm>
          </p:grpSpPr>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32236" y="3634129"/>
                <a:ext cx="919499" cy="656188"/>
              </a:xfrm>
              <a:prstGeom prst="rect">
                <a:avLst/>
              </a:prstGeom>
            </p:spPr>
          </p:pic>
          <p:sp>
            <p:nvSpPr>
              <p:cNvPr id="53" name="TextBox 52"/>
              <p:cNvSpPr txBox="1"/>
              <p:nvPr/>
            </p:nvSpPr>
            <p:spPr>
              <a:xfrm>
                <a:off x="2234679" y="4262756"/>
                <a:ext cx="1074293"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appliances</a:t>
                </a:r>
              </a:p>
            </p:txBody>
          </p:sp>
          <p:pic>
            <p:nvPicPr>
              <p:cNvPr id="64" name="Picture 63"/>
              <p:cNvPicPr>
                <a:picLocks noChangeAspect="1"/>
              </p:cNvPicPr>
              <p:nvPr/>
            </p:nvPicPr>
            <p:blipFill rotWithShape="1">
              <a:blip r:embed="rId12" cstate="print">
                <a:extLst>
                  <a:ext uri="{28A0092B-C50C-407E-A947-70E740481C1C}">
                    <a14:useLocalDpi xmlns:a14="http://schemas.microsoft.com/office/drawing/2010/main" val="0"/>
                  </a:ext>
                </a:extLst>
              </a:blip>
              <a:srcRect t="17489" b="18461"/>
              <a:stretch/>
            </p:blipFill>
            <p:spPr>
              <a:xfrm>
                <a:off x="2008076" y="3636974"/>
                <a:ext cx="457495" cy="307861"/>
              </a:xfrm>
              <a:prstGeom prst="rect">
                <a:avLst/>
              </a:prstGeom>
            </p:spPr>
          </p:pic>
          <p:pic>
            <p:nvPicPr>
              <p:cNvPr id="66" name="Picture 46" descr="Kitchen Thermometer Family"/>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97721" y="3975918"/>
                <a:ext cx="599595" cy="2270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87" name="Group 11286"/>
          <p:cNvGrpSpPr/>
          <p:nvPr/>
        </p:nvGrpSpPr>
        <p:grpSpPr>
          <a:xfrm>
            <a:off x="7209773" y="2225489"/>
            <a:ext cx="969287" cy="742157"/>
            <a:chOff x="6554445" y="2304447"/>
            <a:chExt cx="969425" cy="742262"/>
          </a:xfrm>
        </p:grpSpPr>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99281" y="2304447"/>
              <a:ext cx="850831" cy="321425"/>
            </a:xfrm>
            <a:prstGeom prst="rect">
              <a:avLst/>
            </a:prstGeom>
          </p:spPr>
        </p:pic>
        <p:sp>
          <p:nvSpPr>
            <p:cNvPr id="69" name="TextBox 68"/>
            <p:cNvSpPr txBox="1"/>
            <p:nvPr/>
          </p:nvSpPr>
          <p:spPr>
            <a:xfrm>
              <a:off x="6554445" y="2707907"/>
              <a:ext cx="969425"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Indoor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navigation</a:t>
              </a:r>
            </a:p>
          </p:txBody>
        </p:sp>
      </p:grpSp>
      <p:grpSp>
        <p:nvGrpSpPr>
          <p:cNvPr id="80" name="Group 79"/>
          <p:cNvGrpSpPr/>
          <p:nvPr/>
        </p:nvGrpSpPr>
        <p:grpSpPr>
          <a:xfrm>
            <a:off x="3888203" y="851405"/>
            <a:ext cx="1568231" cy="907065"/>
            <a:chOff x="2949120" y="959884"/>
            <a:chExt cx="1537840" cy="889486"/>
          </a:xfrm>
        </p:grpSpPr>
        <p:pic>
          <p:nvPicPr>
            <p:cNvPr id="28" name="Picture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15653" y="1218843"/>
              <a:ext cx="412519" cy="432713"/>
            </a:xfrm>
            <a:prstGeom prst="rect">
              <a:avLst/>
            </a:prstGeom>
          </p:spPr>
        </p:pic>
        <p:pic>
          <p:nvPicPr>
            <p:cNvPr id="43" name="Picture 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49120" y="1222214"/>
              <a:ext cx="457389" cy="457389"/>
            </a:xfrm>
            <a:prstGeom prst="rect">
              <a:avLst/>
            </a:prstGeom>
          </p:spPr>
        </p:pic>
        <p:sp>
          <p:nvSpPr>
            <p:cNvPr id="51" name="TextBox 50"/>
            <p:cNvSpPr txBox="1"/>
            <p:nvPr/>
          </p:nvSpPr>
          <p:spPr>
            <a:xfrm>
              <a:off x="3299182" y="1664806"/>
              <a:ext cx="1155866"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Health monitoring</a:t>
              </a:r>
            </a:p>
          </p:txBody>
        </p:sp>
        <p:pic>
          <p:nvPicPr>
            <p:cNvPr id="76" name="Picture 75"/>
            <p:cNvPicPr>
              <a:picLocks noChangeAspect="1"/>
            </p:cNvPicPr>
            <p:nvPr/>
          </p:nvPicPr>
          <p:blipFill rotWithShape="1">
            <a:blip r:embed="rId17" cstate="print">
              <a:extLst>
                <a:ext uri="{28A0092B-C50C-407E-A947-70E740481C1C}">
                  <a14:useLocalDpi xmlns:a14="http://schemas.microsoft.com/office/drawing/2010/main" val="0"/>
                </a:ext>
              </a:extLst>
            </a:blip>
            <a:srcRect l="24039" r="26312"/>
            <a:stretch/>
          </p:blipFill>
          <p:spPr>
            <a:xfrm>
              <a:off x="4184087" y="959884"/>
              <a:ext cx="302873" cy="716068"/>
            </a:xfrm>
            <a:prstGeom prst="rect">
              <a:avLst/>
            </a:prstGeom>
          </p:spPr>
        </p:pic>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832777" y="1242384"/>
              <a:ext cx="426200" cy="426200"/>
            </a:xfrm>
            <a:prstGeom prst="rect">
              <a:avLst/>
            </a:prstGeom>
          </p:spPr>
        </p:pic>
      </p:grpSp>
      <p:grpSp>
        <p:nvGrpSpPr>
          <p:cNvPr id="11289" name="Group 11288"/>
          <p:cNvGrpSpPr/>
          <p:nvPr/>
        </p:nvGrpSpPr>
        <p:grpSpPr>
          <a:xfrm>
            <a:off x="5608431" y="1888959"/>
            <a:ext cx="1406045" cy="1072284"/>
            <a:chOff x="5271654" y="1796668"/>
            <a:chExt cx="1406245" cy="1072436"/>
          </a:xfrm>
        </p:grpSpPr>
        <p:pic>
          <p:nvPicPr>
            <p:cNvPr id="11266" name="Picture 2" descr="enlighted-gateway"/>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136479" y="1944525"/>
              <a:ext cx="541420" cy="924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nlighted smart sensors"/>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21081" y="1796668"/>
              <a:ext cx="732631" cy="39616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271654" y="2167613"/>
              <a:ext cx="957291" cy="526268"/>
            </a:xfrm>
            <a:prstGeom prst="rect">
              <a:avLst/>
            </a:prstGeom>
          </p:spPr>
        </p:pic>
        <p:sp>
          <p:nvSpPr>
            <p:cNvPr id="54" name="TextBox 53"/>
            <p:cNvSpPr txBox="1"/>
            <p:nvPr/>
          </p:nvSpPr>
          <p:spPr>
            <a:xfrm>
              <a:off x="5408993" y="2678459"/>
              <a:ext cx="904760" cy="188238"/>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lighting</a:t>
              </a:r>
            </a:p>
          </p:txBody>
        </p:sp>
      </p:grpSp>
      <p:grpSp>
        <p:nvGrpSpPr>
          <p:cNvPr id="143" name="Group 142"/>
          <p:cNvGrpSpPr/>
          <p:nvPr/>
        </p:nvGrpSpPr>
        <p:grpSpPr>
          <a:xfrm>
            <a:off x="5758450" y="874889"/>
            <a:ext cx="951276" cy="883579"/>
            <a:chOff x="8929498" y="207486"/>
            <a:chExt cx="932841" cy="866456"/>
          </a:xfrm>
        </p:grpSpPr>
        <p:pic>
          <p:nvPicPr>
            <p:cNvPr id="38" name="Picture 6" descr="http://002mag.com/wordpress/wp-content/uploads/2012/11/Tagg-pet-tracker.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929498" y="465886"/>
              <a:ext cx="424037" cy="35047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954938" y="889378"/>
              <a:ext cx="746401"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Pet tracking</a:t>
              </a:r>
            </a:p>
          </p:txBody>
        </p:sp>
        <p:pic>
          <p:nvPicPr>
            <p:cNvPr id="94" name="Picture 2" descr="http://www.whistle.com/wp-content/uploads/2014/02/whistle.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401988" y="279939"/>
              <a:ext cx="288832" cy="2888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24" cstate="print">
              <a:extLst>
                <a:ext uri="{28A0092B-C50C-407E-A947-70E740481C1C}">
                  <a14:useLocalDpi xmlns:a14="http://schemas.microsoft.com/office/drawing/2010/main" val="0"/>
                </a:ext>
              </a:extLst>
            </a:blip>
            <a:srcRect t="49959"/>
            <a:stretch/>
          </p:blipFill>
          <p:spPr>
            <a:xfrm>
              <a:off x="9356834" y="617647"/>
              <a:ext cx="505505" cy="284577"/>
            </a:xfrm>
            <a:prstGeom prst="rect">
              <a:avLst/>
            </a:prstGeom>
          </p:spPr>
        </p:pic>
        <p:pic>
          <p:nvPicPr>
            <p:cNvPr id="96" name="Picture 12" descr="http://www.fitbark.com/dog-wireless-activity-tracker/wp-content/uploads/2013/11/FitBark-Activity-Monitor-300x191.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104" r="13564"/>
            <a:stretch/>
          </p:blipFill>
          <p:spPr bwMode="auto">
            <a:xfrm>
              <a:off x="8935469" y="207486"/>
              <a:ext cx="312137" cy="25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69" name="Group 11268"/>
          <p:cNvGrpSpPr/>
          <p:nvPr/>
        </p:nvGrpSpPr>
        <p:grpSpPr>
          <a:xfrm>
            <a:off x="7662272" y="4816232"/>
            <a:ext cx="1803190" cy="722147"/>
            <a:chOff x="6271027" y="4495379"/>
            <a:chExt cx="1803446" cy="722250"/>
          </a:xfrm>
        </p:grpSpPr>
        <p:pic>
          <p:nvPicPr>
            <p:cNvPr id="99" name="Picture 2" descr="https://kaptureaudio.com/img/product-feature.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997380" y="4495379"/>
              <a:ext cx="592938" cy="4911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6271027" y="5048228"/>
              <a:ext cx="1803446"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Information capture</a:t>
              </a:r>
            </a:p>
          </p:txBody>
        </p:sp>
        <p:pic>
          <p:nvPicPr>
            <p:cNvPr id="101" name="Picture 8" descr="Narrative Clip, Orange"/>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505203" y="4498689"/>
              <a:ext cx="716561" cy="52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10081941" y="1758299"/>
            <a:ext cx="1223913" cy="1151282"/>
            <a:chOff x="9419830" y="2092834"/>
            <a:chExt cx="1200194" cy="1128970"/>
          </a:xfrm>
        </p:grpSpPr>
        <p:pic>
          <p:nvPicPr>
            <p:cNvPr id="39" name="Picture 2" descr="DriversPagemid"/>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419830" y="2221025"/>
              <a:ext cx="565928" cy="56778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9483573" y="2889615"/>
              <a:ext cx="1025492"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Trip tracking and car health</a:t>
              </a:r>
            </a:p>
          </p:txBody>
        </p:sp>
        <p:pic>
          <p:nvPicPr>
            <p:cNvPr id="110" name="Picture 4" descr="OBDLink™ LX Bluetooth"/>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989196" y="2092834"/>
              <a:ext cx="407521" cy="40752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902098" y="2399264"/>
              <a:ext cx="717926" cy="511163"/>
            </a:xfrm>
            <a:prstGeom prst="rect">
              <a:avLst/>
            </a:prstGeom>
            <a:effectLst>
              <a:softEdge rad="127000"/>
            </a:effectLst>
          </p:spPr>
        </p:pic>
      </p:grpSp>
      <p:grpSp>
        <p:nvGrpSpPr>
          <p:cNvPr id="11267" name="Group 11266"/>
          <p:cNvGrpSpPr/>
          <p:nvPr/>
        </p:nvGrpSpPr>
        <p:grpSpPr>
          <a:xfrm>
            <a:off x="10101216" y="4881372"/>
            <a:ext cx="1612030" cy="657008"/>
            <a:chOff x="7903736" y="4560527"/>
            <a:chExt cx="1612259" cy="657101"/>
          </a:xfrm>
        </p:grpSpPr>
        <p:pic>
          <p:nvPicPr>
            <p:cNvPr id="40" name="Picture 39"/>
            <p:cNvPicPr>
              <a:picLocks noChangeAspect="1"/>
            </p:cNvPicPr>
            <p:nvPr/>
          </p:nvPicPr>
          <p:blipFill rotWithShape="1">
            <a:blip r:embed="rId31" cstate="print">
              <a:extLst>
                <a:ext uri="{28A0092B-C50C-407E-A947-70E740481C1C}">
                  <a14:useLocalDpi xmlns:a14="http://schemas.microsoft.com/office/drawing/2010/main" val="0"/>
                </a:ext>
              </a:extLst>
            </a:blip>
            <a:srcRect b="22294"/>
            <a:stretch/>
          </p:blipFill>
          <p:spPr>
            <a:xfrm>
              <a:off x="7903736" y="4687818"/>
              <a:ext cx="491805" cy="286625"/>
            </a:xfrm>
            <a:prstGeom prst="rect">
              <a:avLst/>
            </a:prstGeom>
          </p:spPr>
        </p:pic>
        <p:pic>
          <p:nvPicPr>
            <p:cNvPr id="102" name="Picture 4" descr="http://www.automatedhome.co.uk/wp-content/uploads/2014/05/reemo.jp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793818" y="4706155"/>
              <a:ext cx="722177" cy="30186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rotWithShape="1">
            <a:blip r:embed="rId33" cstate="print">
              <a:extLst>
                <a:ext uri="{BEBA8EAE-BF5A-486C-A8C5-ECC9F3942E4B}">
                  <a14:imgProps xmlns:a14="http://schemas.microsoft.com/office/drawing/2010/main">
                    <a14:imgLayer r:embed="rId34">
                      <a14:imgEffect>
                        <a14:backgroundRemoval t="9503" b="85524" l="10000" r="90000"/>
                      </a14:imgEffect>
                    </a14:imgLayer>
                  </a14:imgProps>
                </a:ext>
                <a:ext uri="{28A0092B-C50C-407E-A947-70E740481C1C}">
                  <a14:useLocalDpi xmlns:a14="http://schemas.microsoft.com/office/drawing/2010/main" val="0"/>
                </a:ext>
              </a:extLst>
            </a:blip>
            <a:srcRect l="33305" r="32491" b="4974"/>
            <a:stretch/>
          </p:blipFill>
          <p:spPr>
            <a:xfrm>
              <a:off x="8385417" y="4560527"/>
              <a:ext cx="381064" cy="474046"/>
            </a:xfrm>
            <a:prstGeom prst="rect">
              <a:avLst/>
            </a:prstGeom>
          </p:spPr>
        </p:pic>
        <p:sp>
          <p:nvSpPr>
            <p:cNvPr id="115" name="TextBox 114"/>
            <p:cNvSpPr txBox="1"/>
            <p:nvPr/>
          </p:nvSpPr>
          <p:spPr>
            <a:xfrm>
              <a:off x="8344060" y="5048227"/>
              <a:ext cx="69530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Control</a:t>
              </a:r>
            </a:p>
          </p:txBody>
        </p:sp>
      </p:grpSp>
      <p:grpSp>
        <p:nvGrpSpPr>
          <p:cNvPr id="150" name="Group 149"/>
          <p:cNvGrpSpPr/>
          <p:nvPr/>
        </p:nvGrpSpPr>
        <p:grpSpPr>
          <a:xfrm>
            <a:off x="1135083" y="1730944"/>
            <a:ext cx="1454871" cy="1237443"/>
            <a:chOff x="847196" y="1782271"/>
            <a:chExt cx="1426677" cy="1213463"/>
          </a:xfrm>
        </p:grpSpPr>
        <p:pic>
          <p:nvPicPr>
            <p:cNvPr id="36" name="Picture 35"/>
            <p:cNvPicPr>
              <a:picLocks noChangeAspect="1"/>
            </p:cNvPicPr>
            <p:nvPr/>
          </p:nvPicPr>
          <p:blipFill>
            <a:blip r:embed="rId35"/>
            <a:stretch>
              <a:fillRect/>
            </a:stretch>
          </p:blipFill>
          <p:spPr>
            <a:xfrm>
              <a:off x="1524656" y="1923844"/>
              <a:ext cx="489044" cy="428986"/>
            </a:xfrm>
            <a:prstGeom prst="rect">
              <a:avLst/>
            </a:prstGeom>
          </p:spPr>
        </p:pic>
        <p:sp>
          <p:nvSpPr>
            <p:cNvPr id="49" name="TextBox 48"/>
            <p:cNvSpPr txBox="1"/>
            <p:nvPr/>
          </p:nvSpPr>
          <p:spPr>
            <a:xfrm>
              <a:off x="1238788" y="2626606"/>
              <a:ext cx="947830" cy="369128"/>
            </a:xfrm>
            <a:prstGeom prst="rect">
              <a:avLst/>
            </a:prstGeom>
            <a:noFill/>
            <a:ln>
              <a:noFill/>
              <a:headEnd type="none" w="med" len="med"/>
              <a:tailEnd type="none" w="med" len="med"/>
            </a:ln>
          </p:spPr>
          <p:txBody>
            <a:bodyPr wrap="non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Child and elder</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monitoring</a:t>
              </a:r>
            </a:p>
          </p:txBody>
        </p:sp>
        <p:pic>
          <p:nvPicPr>
            <p:cNvPr id="123" name="Picture 4" descr="https://pbs.twimg.com/media/BkK0jtjCQAAk6Mk.png:large"/>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137710" y="2199656"/>
              <a:ext cx="265602" cy="26326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47196" y="1782271"/>
              <a:ext cx="661810" cy="440823"/>
            </a:xfrm>
            <a:prstGeom prst="rect">
              <a:avLst/>
            </a:prstGeom>
          </p:spPr>
        </p:pic>
        <p:pic>
          <p:nvPicPr>
            <p:cNvPr id="125" name="Picture 124"/>
            <p:cNvPicPr>
              <a:picLocks noChangeAspect="1"/>
            </p:cNvPicPr>
            <p:nvPr/>
          </p:nvPicPr>
          <p:blipFill rotWithShape="1">
            <a:blip r:embed="rId38" cstate="print">
              <a:extLst>
                <a:ext uri="{28A0092B-C50C-407E-A947-70E740481C1C}">
                  <a14:useLocalDpi xmlns:a14="http://schemas.microsoft.com/office/drawing/2010/main" val="0"/>
                </a:ext>
              </a:extLst>
            </a:blip>
            <a:srcRect l="27850" t="7159" r="27007" b="11827"/>
            <a:stretch/>
          </p:blipFill>
          <p:spPr>
            <a:xfrm>
              <a:off x="1910486" y="1810443"/>
              <a:ext cx="225475" cy="228635"/>
            </a:xfrm>
            <a:prstGeom prst="ellipse">
              <a:avLst/>
            </a:prstGeom>
          </p:spPr>
        </p:pic>
        <p:pic>
          <p:nvPicPr>
            <p:cNvPr id="126" name="Picture 125"/>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787823" y="2198600"/>
              <a:ext cx="486050" cy="398561"/>
            </a:xfrm>
            <a:prstGeom prst="rect">
              <a:avLst/>
            </a:prstGeom>
            <a:effectLst>
              <a:softEdge rad="63500"/>
            </a:effectLst>
          </p:spPr>
        </p:pic>
        <p:pic>
          <p:nvPicPr>
            <p:cNvPr id="131" name="Picture 13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81789" y="2477451"/>
              <a:ext cx="220435" cy="342951"/>
            </a:xfrm>
            <a:prstGeom prst="rect">
              <a:avLst/>
            </a:prstGeom>
          </p:spPr>
        </p:pic>
      </p:grpSp>
      <p:grpSp>
        <p:nvGrpSpPr>
          <p:cNvPr id="149" name="Group 148"/>
          <p:cNvGrpSpPr/>
          <p:nvPr/>
        </p:nvGrpSpPr>
        <p:grpSpPr>
          <a:xfrm>
            <a:off x="2785253" y="1869222"/>
            <a:ext cx="2627880" cy="1092021"/>
            <a:chOff x="2292772" y="1933440"/>
            <a:chExt cx="2576953" cy="1070858"/>
          </a:xfrm>
        </p:grpSpPr>
        <p:sp>
          <p:nvSpPr>
            <p:cNvPr id="33" name="TextBox 32"/>
            <p:cNvSpPr txBox="1"/>
            <p:nvPr/>
          </p:nvSpPr>
          <p:spPr>
            <a:xfrm>
              <a:off x="3447326" y="2607761"/>
              <a:ext cx="677654" cy="369127"/>
            </a:xfrm>
            <a:prstGeom prst="rect">
              <a:avLst/>
            </a:prstGeom>
            <a:solidFill>
              <a:schemeClr val="bg1"/>
            </a:solidFill>
            <a:ln>
              <a:noFill/>
              <a:headEnd type="none" w="med" len="med"/>
              <a:tailEnd type="none" w="med" len="med"/>
            </a:ln>
          </p:spPr>
          <p:txBody>
            <a:bodyPr wrap="non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Sports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and fitness</a:t>
              </a:r>
            </a:p>
          </p:txBody>
        </p:sp>
        <p:pic>
          <p:nvPicPr>
            <p:cNvPr id="35" name="Picture 3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745319" y="1998792"/>
              <a:ext cx="287320" cy="458875"/>
            </a:xfrm>
            <a:prstGeom prst="rect">
              <a:avLst/>
            </a:prstGeom>
          </p:spPr>
        </p:pic>
        <p:pic>
          <p:nvPicPr>
            <p:cNvPr id="41" name="Picture 40"/>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032639" y="1999135"/>
              <a:ext cx="379599" cy="379599"/>
            </a:xfrm>
            <a:prstGeom prst="rect">
              <a:avLst/>
            </a:prstGeom>
          </p:spPr>
        </p:pic>
        <p:pic>
          <p:nvPicPr>
            <p:cNvPr id="42" name="Picture 4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292772" y="1960304"/>
              <a:ext cx="452547" cy="452547"/>
            </a:xfrm>
            <a:prstGeom prst="rect">
              <a:avLst/>
            </a:prstGeom>
          </p:spPr>
        </p:pic>
        <p:grpSp>
          <p:nvGrpSpPr>
            <p:cNvPr id="87" name="Group 86"/>
            <p:cNvGrpSpPr/>
            <p:nvPr/>
          </p:nvGrpSpPr>
          <p:grpSpPr>
            <a:xfrm>
              <a:off x="4093504" y="1981856"/>
              <a:ext cx="776221" cy="479674"/>
              <a:chOff x="671349" y="1186903"/>
              <a:chExt cx="2387471" cy="1475364"/>
            </a:xfrm>
          </p:grpSpPr>
          <p:pic>
            <p:nvPicPr>
              <p:cNvPr id="88" name="Picture 26" descr="http://www.zepp.com/wp-content/themes/zepplabs/_media/tennis_how_it_works_01.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71349" y="1186903"/>
                <a:ext cx="798979" cy="14753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8" descr="http://www.zepp.com/wp-content/themes/zepplabs/_media/tennis_how_it_works_02.jp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843332" y="1203681"/>
                <a:ext cx="1215488" cy="1458586"/>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89"/>
            <p:cNvPicPr>
              <a:picLocks noChangeAspect="1"/>
            </p:cNvPicPr>
            <p:nvPr/>
          </p:nvPicPr>
          <p:blipFill>
            <a:blip r:embed="rId46"/>
            <a:stretch>
              <a:fillRect/>
            </a:stretch>
          </p:blipFill>
          <p:spPr>
            <a:xfrm>
              <a:off x="3423744" y="1933440"/>
              <a:ext cx="654808" cy="506273"/>
            </a:xfrm>
            <a:prstGeom prst="rect">
              <a:avLst/>
            </a:prstGeom>
          </p:spPr>
        </p:pic>
        <p:pic>
          <p:nvPicPr>
            <p:cNvPr id="91" name="Picture 90"/>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2389354" y="2479446"/>
              <a:ext cx="605598" cy="524852"/>
            </a:xfrm>
            <a:prstGeom prst="rect">
              <a:avLst/>
            </a:prstGeom>
          </p:spPr>
        </p:pic>
        <p:pic>
          <p:nvPicPr>
            <p:cNvPr id="92" name="Picture 91"/>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166266" y="2399629"/>
              <a:ext cx="580962" cy="580962"/>
            </a:xfrm>
            <a:prstGeom prst="rect">
              <a:avLst/>
            </a:prstGeom>
          </p:spPr>
        </p:pic>
        <p:pic>
          <p:nvPicPr>
            <p:cNvPr id="121" name="Picture 120"/>
            <p:cNvPicPr>
              <a:picLocks noChangeAspect="1"/>
            </p:cNvPicPr>
            <p:nvPr/>
          </p:nvPicPr>
          <p:blipFill>
            <a:blip r:embed="rId49"/>
            <a:stretch>
              <a:fillRect/>
            </a:stretch>
          </p:blipFill>
          <p:spPr>
            <a:xfrm>
              <a:off x="3001822" y="2499254"/>
              <a:ext cx="411792" cy="419385"/>
            </a:xfrm>
            <a:prstGeom prst="rect">
              <a:avLst/>
            </a:prstGeom>
          </p:spPr>
        </p:pic>
      </p:grpSp>
      <p:grpSp>
        <p:nvGrpSpPr>
          <p:cNvPr id="11273" name="Group 11272"/>
          <p:cNvGrpSpPr/>
          <p:nvPr/>
        </p:nvGrpSpPr>
        <p:grpSpPr>
          <a:xfrm>
            <a:off x="3201167" y="4657427"/>
            <a:ext cx="1530100" cy="884152"/>
            <a:chOff x="2990926" y="4347197"/>
            <a:chExt cx="1530317" cy="884277"/>
          </a:xfrm>
        </p:grpSpPr>
        <p:grpSp>
          <p:nvGrpSpPr>
            <p:cNvPr id="86" name="Group 85"/>
            <p:cNvGrpSpPr/>
            <p:nvPr/>
          </p:nvGrpSpPr>
          <p:grpSpPr>
            <a:xfrm>
              <a:off x="2990926" y="4387664"/>
              <a:ext cx="1510747" cy="843810"/>
              <a:chOff x="4081423" y="3807102"/>
              <a:chExt cx="1481259" cy="827340"/>
            </a:xfrm>
          </p:grpSpPr>
          <p:pic>
            <p:nvPicPr>
              <p:cNvPr id="3" name="Picture 2"/>
              <p:cNvPicPr>
                <a:picLocks noChangeAspect="1"/>
              </p:cNvPicPr>
              <p:nvPr/>
            </p:nvPicPr>
            <p:blipFill>
              <a:blip r:embed="rId50"/>
              <a:stretch>
                <a:fillRect/>
              </a:stretch>
            </p:blipFill>
            <p:spPr>
              <a:xfrm>
                <a:off x="4657385" y="3807102"/>
                <a:ext cx="390557" cy="386065"/>
              </a:xfrm>
              <a:prstGeom prst="ellipse">
                <a:avLst/>
              </a:prstGeom>
            </p:spPr>
          </p:pic>
          <p:sp>
            <p:nvSpPr>
              <p:cNvPr id="60" name="TextBox 59"/>
              <p:cNvSpPr txBox="1"/>
              <p:nvPr/>
            </p:nvSpPr>
            <p:spPr>
              <a:xfrm>
                <a:off x="4081423" y="4302253"/>
                <a:ext cx="1481259"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Air conditioning and temperature control</a:t>
                </a:r>
              </a:p>
            </p:txBody>
          </p:sp>
        </p:grpSp>
        <p:pic>
          <p:nvPicPr>
            <p:cNvPr id="140" name="Picture 16" descr="http://www.digitaltrends.com/wp-content/uploads/2014/06/honeywell-lyric.jpg"/>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l="16430" t="12460" r="22106" b="8235"/>
            <a:stretch/>
          </p:blipFill>
          <p:spPr bwMode="auto">
            <a:xfrm>
              <a:off x="3984767" y="4347197"/>
              <a:ext cx="536476" cy="49092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eat It. Cool It. Set It. Forget It. | Keen Home"/>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3036031" y="4584537"/>
              <a:ext cx="494026" cy="243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367019" y="4594463"/>
            <a:ext cx="1659502" cy="943920"/>
            <a:chOff x="4356635" y="4190162"/>
            <a:chExt cx="1627341" cy="925627"/>
          </a:xfrm>
        </p:grpSpPr>
        <p:pic>
          <p:nvPicPr>
            <p:cNvPr id="4" name="Picture 3"/>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rot="428855">
              <a:off x="4991850" y="4337775"/>
              <a:ext cx="700842" cy="595078"/>
            </a:xfrm>
            <a:prstGeom prst="rect">
              <a:avLst/>
            </a:prstGeom>
          </p:spPr>
        </p:pic>
        <p:sp>
          <p:nvSpPr>
            <p:cNvPr id="59" name="TextBox 58"/>
            <p:cNvSpPr txBox="1"/>
            <p:nvPr/>
          </p:nvSpPr>
          <p:spPr>
            <a:xfrm>
              <a:off x="4356635" y="4949694"/>
              <a:ext cx="1597001" cy="166095"/>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Environmental sensors</a:t>
              </a:r>
            </a:p>
          </p:txBody>
        </p:sp>
        <p:pic>
          <p:nvPicPr>
            <p:cNvPr id="84" name="Picture 83"/>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4646841" y="4511811"/>
              <a:ext cx="470771" cy="362232"/>
            </a:xfrm>
            <a:prstGeom prst="rect">
              <a:avLst/>
            </a:prstGeom>
          </p:spPr>
        </p:pic>
        <p:pic>
          <p:nvPicPr>
            <p:cNvPr id="139" name="Picture 138"/>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5552042" y="4481552"/>
              <a:ext cx="431934" cy="397379"/>
            </a:xfrm>
            <a:prstGeom prst="rect">
              <a:avLst/>
            </a:prstGeom>
            <a:effectLst>
              <a:softEdge rad="31750"/>
            </a:effectLst>
          </p:spPr>
        </p:pic>
        <p:pic>
          <p:nvPicPr>
            <p:cNvPr id="142" name="Picture 141"/>
            <p:cNvPicPr>
              <a:picLocks noChangeAspect="1"/>
            </p:cNvPicPr>
            <p:nvPr/>
          </p:nvPicPr>
          <p:blipFill rotWithShape="1">
            <a:blip r:embed="rId56" cstate="print">
              <a:extLst>
                <a:ext uri="{BEBA8EAE-BF5A-486C-A8C5-ECC9F3942E4B}">
                  <a14:imgProps xmlns:a14="http://schemas.microsoft.com/office/drawing/2010/main">
                    <a14:imgLayer r:embed="rId57">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4394447" y="4190162"/>
              <a:ext cx="284086" cy="827653"/>
            </a:xfrm>
            <a:prstGeom prst="rect">
              <a:avLst/>
            </a:prstGeom>
          </p:spPr>
        </p:pic>
      </p:grpSp>
      <p:grpSp>
        <p:nvGrpSpPr>
          <p:cNvPr id="11285" name="Group 11284"/>
          <p:cNvGrpSpPr/>
          <p:nvPr/>
        </p:nvGrpSpPr>
        <p:grpSpPr>
          <a:xfrm>
            <a:off x="7011743" y="724648"/>
            <a:ext cx="1717152" cy="1033450"/>
            <a:chOff x="5749613" y="729418"/>
            <a:chExt cx="1717395" cy="1033596"/>
          </a:xfrm>
        </p:grpSpPr>
        <p:pic>
          <p:nvPicPr>
            <p:cNvPr id="31" name="Picture 4" descr="Spire science"/>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6548909" y="1203491"/>
              <a:ext cx="496035" cy="3672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59" cstate="print">
              <a:extLst>
                <a:ext uri="{28A0092B-C50C-407E-A947-70E740481C1C}">
                  <a14:useLocalDpi xmlns:a14="http://schemas.microsoft.com/office/drawing/2010/main" val="0"/>
                </a:ext>
              </a:extLst>
            </a:blip>
            <a:srcRect l="26021" t="6570" r="23115" b="12713"/>
            <a:stretch/>
          </p:blipFill>
          <p:spPr>
            <a:xfrm>
              <a:off x="6156142" y="1119839"/>
              <a:ext cx="356933" cy="413241"/>
            </a:xfrm>
            <a:prstGeom prst="rect">
              <a:avLst/>
            </a:prstGeom>
          </p:spPr>
        </p:pic>
        <p:sp>
          <p:nvSpPr>
            <p:cNvPr id="70" name="TextBox 69"/>
            <p:cNvSpPr txBox="1"/>
            <p:nvPr/>
          </p:nvSpPr>
          <p:spPr>
            <a:xfrm>
              <a:off x="5749613" y="1593613"/>
              <a:ext cx="1717395"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Behavior modification</a:t>
              </a:r>
            </a:p>
          </p:txBody>
        </p:sp>
        <p:pic>
          <p:nvPicPr>
            <p:cNvPr id="82" name="Picture 81"/>
            <p:cNvPicPr>
              <a:picLocks noChangeAspect="1"/>
            </p:cNvPicPr>
            <p:nvPr/>
          </p:nvPicPr>
          <p:blipFill rotWithShape="1">
            <a:blip r:embed="rId60" cstate="print">
              <a:extLst>
                <a:ext uri="{28A0092B-C50C-407E-A947-70E740481C1C}">
                  <a14:useLocalDpi xmlns:a14="http://schemas.microsoft.com/office/drawing/2010/main" val="0"/>
                </a:ext>
              </a:extLst>
            </a:blip>
            <a:srcRect l="33840" t="11073" r="38952" b="14883"/>
            <a:stretch/>
          </p:blipFill>
          <p:spPr>
            <a:xfrm>
              <a:off x="5844136" y="995708"/>
              <a:ext cx="261747" cy="539358"/>
            </a:xfrm>
            <a:prstGeom prst="rect">
              <a:avLst/>
            </a:prstGeom>
          </p:spPr>
        </p:pic>
        <p:pic>
          <p:nvPicPr>
            <p:cNvPr id="137" name="Picture 13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5984692" y="729418"/>
              <a:ext cx="489295" cy="272096"/>
            </a:xfrm>
            <a:prstGeom prst="rect">
              <a:avLst/>
            </a:prstGeom>
          </p:spPr>
        </p:pic>
        <p:pic>
          <p:nvPicPr>
            <p:cNvPr id="105" name="Picture 4" descr="http://darma.co/images/banner2s.png"/>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6443186" y="772682"/>
              <a:ext cx="864160" cy="472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461636" y="5656618"/>
            <a:ext cx="2415810" cy="875662"/>
            <a:chOff x="4608584" y="5347831"/>
            <a:chExt cx="2416152" cy="875786"/>
          </a:xfrm>
        </p:grpSpPr>
        <p:pic>
          <p:nvPicPr>
            <p:cNvPr id="22" name="Picture 21"/>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4608584" y="5354960"/>
              <a:ext cx="839027" cy="858183"/>
            </a:xfrm>
            <a:prstGeom prst="rect">
              <a:avLst/>
            </a:prstGeom>
          </p:spPr>
        </p:pic>
        <p:pic>
          <p:nvPicPr>
            <p:cNvPr id="23" name="Picture 4" descr="http://www.parrot.com/flowerpower/medias/3d/03/4.pn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5215119" y="5347831"/>
              <a:ext cx="465360" cy="69562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91288" y="6054216"/>
              <a:ext cx="2006363"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Garden, lawn and plant care</a:t>
              </a:r>
            </a:p>
          </p:txBody>
        </p:sp>
        <p:pic>
          <p:nvPicPr>
            <p:cNvPr id="147" name="Picture 2" descr="http://industryedge.wpengine.netdna-cdn.com/wp-content/uploads/2014/02/Rachios-Iro-smart-sprinkler-controller.jpg"/>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6185209" y="5478540"/>
              <a:ext cx="839527" cy="5426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rotWithShape="1">
            <a:blip r:embed="rId66"/>
            <a:srcRect r="22224"/>
            <a:stretch/>
          </p:blipFill>
          <p:spPr>
            <a:xfrm>
              <a:off x="5618669" y="5480699"/>
              <a:ext cx="609336" cy="522303"/>
            </a:xfrm>
            <a:prstGeom prst="rect">
              <a:avLst/>
            </a:prstGeom>
          </p:spPr>
        </p:pic>
      </p:grpSp>
      <p:grpSp>
        <p:nvGrpSpPr>
          <p:cNvPr id="11291" name="Group 11290"/>
          <p:cNvGrpSpPr/>
          <p:nvPr/>
        </p:nvGrpSpPr>
        <p:grpSpPr>
          <a:xfrm>
            <a:off x="3189273" y="3609787"/>
            <a:ext cx="1843477" cy="856535"/>
            <a:chOff x="3147693" y="3619230"/>
            <a:chExt cx="1843738" cy="856656"/>
          </a:xfrm>
        </p:grpSpPr>
        <p:grpSp>
          <p:nvGrpSpPr>
            <p:cNvPr id="85" name="Group 84"/>
            <p:cNvGrpSpPr/>
            <p:nvPr/>
          </p:nvGrpSpPr>
          <p:grpSpPr>
            <a:xfrm>
              <a:off x="3187985" y="3644928"/>
              <a:ext cx="1803446" cy="830958"/>
              <a:chOff x="2494814" y="4523940"/>
              <a:chExt cx="1768245" cy="814738"/>
            </a:xfrm>
          </p:grpSpPr>
          <p:pic>
            <p:nvPicPr>
              <p:cNvPr id="47" name="Picture 2" descr="https://images.indiegogo.com/file_attachments/409230/files/20140304034636-per1.jpg?1393933596"/>
              <p:cNvPicPr>
                <a:picLocks noChangeAspect="1" noChangeArrowheads="1"/>
              </p:cNvPicPr>
              <p:nvPr/>
            </p:nvPicPr>
            <p:blipFill rotWithShape="1">
              <a:blip r:embed="rId67" cstate="print">
                <a:extLst>
                  <a:ext uri="{28A0092B-C50C-407E-A947-70E740481C1C}">
                    <a14:useLocalDpi xmlns:a14="http://schemas.microsoft.com/office/drawing/2010/main" val="0"/>
                  </a:ext>
                </a:extLst>
              </a:blip>
              <a:srcRect l="5701" b="3428"/>
              <a:stretch/>
            </p:blipFill>
            <p:spPr bwMode="auto">
              <a:xfrm>
                <a:off x="3123109" y="4568691"/>
                <a:ext cx="425107" cy="192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68" cstate="print">
                <a:extLst>
                  <a:ext uri="{28A0092B-C50C-407E-A947-70E740481C1C}">
                    <a14:useLocalDpi xmlns:a14="http://schemas.microsoft.com/office/drawing/2010/main" val="0"/>
                  </a:ext>
                </a:extLst>
              </a:blip>
              <a:srcRect l="14435" t="17027" r="15670" b="16710"/>
              <a:stretch/>
            </p:blipFill>
            <p:spPr>
              <a:xfrm>
                <a:off x="2944441" y="4781619"/>
                <a:ext cx="741544" cy="347599"/>
              </a:xfrm>
              <a:prstGeom prst="rect">
                <a:avLst/>
              </a:prstGeom>
            </p:spPr>
          </p:pic>
          <p:sp>
            <p:nvSpPr>
              <p:cNvPr id="56" name="TextBox 55"/>
              <p:cNvSpPr txBox="1"/>
              <p:nvPr/>
            </p:nvSpPr>
            <p:spPr>
              <a:xfrm>
                <a:off x="2494814" y="5172583"/>
                <a:ext cx="1768245" cy="166095"/>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Food and nutrition tracking</a:t>
                </a:r>
              </a:p>
            </p:txBody>
          </p:sp>
          <p:pic>
            <p:nvPicPr>
              <p:cNvPr id="62" name="Picture 6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3660881" y="4826057"/>
                <a:ext cx="333625" cy="250219"/>
              </a:xfrm>
              <a:prstGeom prst="rect">
                <a:avLst/>
              </a:prstGeom>
            </p:spPr>
          </p:pic>
          <p:pic>
            <p:nvPicPr>
              <p:cNvPr id="67" name="Picture 66"/>
              <p:cNvPicPr>
                <a:picLocks noChangeAspect="1"/>
              </p:cNvPicPr>
              <p:nvPr/>
            </p:nvPicPr>
            <p:blipFill rotWithShape="1">
              <a:blip r:embed="rId70" cstate="print">
                <a:extLst>
                  <a:ext uri="{28A0092B-C50C-407E-A947-70E740481C1C}">
                    <a14:useLocalDpi xmlns:a14="http://schemas.microsoft.com/office/drawing/2010/main" val="0"/>
                  </a:ext>
                </a:extLst>
              </a:blip>
              <a:srcRect l="31336" r="29094"/>
              <a:stretch/>
            </p:blipFill>
            <p:spPr>
              <a:xfrm>
                <a:off x="2604709" y="4523940"/>
                <a:ext cx="462116" cy="653995"/>
              </a:xfrm>
              <a:prstGeom prst="rect">
                <a:avLst/>
              </a:prstGeom>
              <a:effectLst>
                <a:softEdge rad="63500"/>
              </a:effectLst>
            </p:spPr>
          </p:pic>
        </p:grpSp>
        <p:pic>
          <p:nvPicPr>
            <p:cNvPr id="152" name="Picture 151"/>
            <p:cNvPicPr>
              <a:picLocks noChangeAspect="1"/>
            </p:cNvPicPr>
            <p:nvPr/>
          </p:nvPicPr>
          <p:blipFill rotWithShape="1">
            <a:blip r:embed="rId71" cstate="print">
              <a:extLst>
                <a:ext uri="{28A0092B-C50C-407E-A947-70E740481C1C}">
                  <a14:useLocalDpi xmlns:a14="http://schemas.microsoft.com/office/drawing/2010/main" val="0"/>
                </a:ext>
              </a:extLst>
            </a:blip>
            <a:srcRect l="12768" r="59622"/>
            <a:stretch/>
          </p:blipFill>
          <p:spPr>
            <a:xfrm>
              <a:off x="3147693" y="3619230"/>
              <a:ext cx="207132" cy="609529"/>
            </a:xfrm>
            <a:prstGeom prst="rect">
              <a:avLst/>
            </a:prstGeom>
          </p:spPr>
        </p:pic>
      </p:grpSp>
      <p:grpSp>
        <p:nvGrpSpPr>
          <p:cNvPr id="9" name="Group 8"/>
          <p:cNvGrpSpPr/>
          <p:nvPr/>
        </p:nvGrpSpPr>
        <p:grpSpPr>
          <a:xfrm>
            <a:off x="8374357" y="1610206"/>
            <a:ext cx="1512285" cy="1523616"/>
            <a:chOff x="7800664" y="1490044"/>
            <a:chExt cx="1482978" cy="1494089"/>
          </a:xfrm>
        </p:grpSpPr>
        <p:pic>
          <p:nvPicPr>
            <p:cNvPr id="74" name="Picture 73"/>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8543675" y="2247251"/>
              <a:ext cx="283342" cy="283342"/>
            </a:xfrm>
            <a:prstGeom prst="rect">
              <a:avLst/>
            </a:prstGeom>
          </p:spPr>
        </p:pic>
        <p:pic>
          <p:nvPicPr>
            <p:cNvPr id="154" name="Picture 153"/>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7991052" y="2228317"/>
              <a:ext cx="507123" cy="324559"/>
            </a:xfrm>
            <a:prstGeom prst="rect">
              <a:avLst/>
            </a:prstGeom>
          </p:spPr>
        </p:pic>
        <p:pic>
          <p:nvPicPr>
            <p:cNvPr id="25" name="Picture 8" descr="Swarm Portal brings taste of iBeacon to mom-and-pop stores"/>
            <p:cNvPicPr>
              <a:picLocks noChangeAspect="1" noChangeArrowheads="1"/>
            </p:cNvPicPr>
            <p:nvPr/>
          </p:nvPicPr>
          <p:blipFill rotWithShape="1">
            <a:blip r:embed="rId74" cstate="print">
              <a:extLst>
                <a:ext uri="{28A0092B-C50C-407E-A947-70E740481C1C}">
                  <a14:useLocalDpi xmlns:a14="http://schemas.microsoft.com/office/drawing/2010/main" val="0"/>
                </a:ext>
              </a:extLst>
            </a:blip>
            <a:srcRect b="12657"/>
            <a:stretch/>
          </p:blipFill>
          <p:spPr bwMode="auto">
            <a:xfrm>
              <a:off x="7800664" y="2028006"/>
              <a:ext cx="376210" cy="233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beekn.net/wp-content/uploads/2013/11/ibeacon-distance_v3.1.png"/>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990488" y="1490044"/>
              <a:ext cx="1057948" cy="105794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7921265" y="2651944"/>
              <a:ext cx="1362377"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Beacons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and proximity</a:t>
              </a:r>
            </a:p>
          </p:txBody>
        </p:sp>
        <p:pic>
          <p:nvPicPr>
            <p:cNvPr id="153" name="Picture 2" descr="http://kontakt.io/wp-content/uploads/2014/02/beacon1.jpg"/>
            <p:cNvPicPr>
              <a:picLocks noChangeAspect="1" noChangeArrowheads="1"/>
            </p:cNvPicPr>
            <p:nvPr/>
          </p:nvPicPr>
          <p:blipFill rotWithShape="1">
            <a:blip r:embed="rId76" cstate="print">
              <a:extLst>
                <a:ext uri="{28A0092B-C50C-407E-A947-70E740481C1C}">
                  <a14:useLocalDpi xmlns:a14="http://schemas.microsoft.com/office/drawing/2010/main" val="0"/>
                </a:ext>
              </a:extLst>
            </a:blip>
            <a:srcRect l="14448" r="28741"/>
            <a:stretch/>
          </p:blipFill>
          <p:spPr bwMode="auto">
            <a:xfrm>
              <a:off x="8844804" y="2194910"/>
              <a:ext cx="306912" cy="3500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77" cstate="print">
              <a:extLst>
                <a:ext uri="{BEBA8EAE-BF5A-486C-A8C5-ECC9F3942E4B}">
                  <a14:imgProps xmlns:a14="http://schemas.microsoft.com/office/drawing/2010/main">
                    <a14:imgLayer r:embed="rId78">
                      <a14:imgEffect>
                        <a14:backgroundRemoval t="0" b="89908" l="9434" r="89937"/>
                      </a14:imgEffect>
                    </a14:imgLayer>
                  </a14:imgProps>
                </a:ext>
                <a:ext uri="{28A0092B-C50C-407E-A947-70E740481C1C}">
                  <a14:useLocalDpi xmlns:a14="http://schemas.microsoft.com/office/drawing/2010/main" val="0"/>
                </a:ext>
              </a:extLst>
            </a:blip>
            <a:stretch>
              <a:fillRect/>
            </a:stretch>
          </p:blipFill>
          <p:spPr>
            <a:xfrm>
              <a:off x="8852562" y="1773531"/>
              <a:ext cx="316369" cy="433765"/>
            </a:xfrm>
            <a:prstGeom prst="rect">
              <a:avLst/>
            </a:prstGeom>
          </p:spPr>
        </p:pic>
      </p:grpSp>
      <p:grpSp>
        <p:nvGrpSpPr>
          <p:cNvPr id="11264" name="Group 11263"/>
          <p:cNvGrpSpPr/>
          <p:nvPr/>
        </p:nvGrpSpPr>
        <p:grpSpPr>
          <a:xfrm>
            <a:off x="7084517" y="5662316"/>
            <a:ext cx="2514923" cy="869966"/>
            <a:chOff x="7221447" y="5354337"/>
            <a:chExt cx="2515280" cy="870089"/>
          </a:xfrm>
        </p:grpSpPr>
        <p:pic>
          <p:nvPicPr>
            <p:cNvPr id="107" name="Picture 106"/>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688636" y="5679013"/>
              <a:ext cx="398414" cy="393510"/>
            </a:xfrm>
            <a:prstGeom prst="rect">
              <a:avLst/>
            </a:prstGeom>
          </p:spPr>
        </p:pic>
        <p:sp>
          <p:nvSpPr>
            <p:cNvPr id="108" name="TextBox 107"/>
            <p:cNvSpPr txBox="1"/>
            <p:nvPr/>
          </p:nvSpPr>
          <p:spPr>
            <a:xfrm>
              <a:off x="7543787" y="6055025"/>
              <a:ext cx="1803446"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New devices and sensors</a:t>
              </a:r>
            </a:p>
          </p:txBody>
        </p:sp>
        <p:pic>
          <p:nvPicPr>
            <p:cNvPr id="109" name="Picture 108"/>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7637697" y="5354337"/>
              <a:ext cx="432683" cy="346148"/>
            </a:xfrm>
            <a:prstGeom prst="rect">
              <a:avLst/>
            </a:prstGeom>
          </p:spPr>
        </p:pic>
        <p:pic>
          <p:nvPicPr>
            <p:cNvPr id="151" name="Picture 150"/>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8101063" y="5588705"/>
              <a:ext cx="537312" cy="359999"/>
            </a:xfrm>
            <a:prstGeom prst="rect">
              <a:avLst/>
            </a:prstGeom>
          </p:spPr>
        </p:pic>
        <p:pic>
          <p:nvPicPr>
            <p:cNvPr id="156" name="Picture 155"/>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8659926" y="5372601"/>
              <a:ext cx="1076801" cy="646081"/>
            </a:xfrm>
            <a:prstGeom prst="rect">
              <a:avLst/>
            </a:prstGeom>
          </p:spPr>
        </p:pic>
        <p:pic>
          <p:nvPicPr>
            <p:cNvPr id="157" name="Picture 156"/>
            <p:cNvPicPr>
              <a:picLocks noChangeAspect="1"/>
            </p:cNvPicPr>
            <p:nvPr/>
          </p:nvPicPr>
          <p:blipFill rotWithShape="1">
            <a:blip r:embed="rId83" cstate="print">
              <a:extLst>
                <a:ext uri="{28A0092B-C50C-407E-A947-70E740481C1C}">
                  <a14:useLocalDpi xmlns:a14="http://schemas.microsoft.com/office/drawing/2010/main" val="0"/>
                </a:ext>
              </a:extLst>
            </a:blip>
            <a:srcRect r="75357"/>
            <a:stretch/>
          </p:blipFill>
          <p:spPr>
            <a:xfrm>
              <a:off x="7221447" y="5502509"/>
              <a:ext cx="395527" cy="533559"/>
            </a:xfrm>
            <a:prstGeom prst="rect">
              <a:avLst/>
            </a:prstGeom>
          </p:spPr>
        </p:pic>
      </p:grpSp>
      <p:grpSp>
        <p:nvGrpSpPr>
          <p:cNvPr id="11290" name="Group 11289"/>
          <p:cNvGrpSpPr/>
          <p:nvPr/>
        </p:nvGrpSpPr>
        <p:grpSpPr>
          <a:xfrm>
            <a:off x="9030911" y="812466"/>
            <a:ext cx="2681695" cy="945632"/>
            <a:chOff x="7474120" y="810255"/>
            <a:chExt cx="2682075" cy="945766"/>
          </a:xfrm>
        </p:grpSpPr>
        <p:pic>
          <p:nvPicPr>
            <p:cNvPr id="26" name="Picture 8" descr="https://images.indiegogo.com/file_attachments/628101/files/20140605102856-suicidedoor3.png?1401989336"/>
            <p:cNvPicPr>
              <a:picLocks noChangeAspect="1" noChangeArrowheads="1"/>
            </p:cNvPicPr>
            <p:nvPr/>
          </p:nvPicPr>
          <p:blipFill rotWithShape="1">
            <a:blip r:embed="rId84" cstate="print">
              <a:extLst>
                <a:ext uri="{28A0092B-C50C-407E-A947-70E740481C1C}">
                  <a14:useLocalDpi xmlns:a14="http://schemas.microsoft.com/office/drawing/2010/main" val="0"/>
                </a:ext>
              </a:extLst>
            </a:blip>
            <a:srcRect t="23878" r="50375"/>
            <a:stretch/>
          </p:blipFill>
          <p:spPr bwMode="auto">
            <a:xfrm>
              <a:off x="8047378" y="1213451"/>
              <a:ext cx="387730" cy="2973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www.scosche.com/media/catalog/product/cache/1/image/fa2b5b80d1710c24fc26c58ffa4e7580/b/l/bleprox2_vert__2000x2000_72dpi_1_1.jpg"/>
            <p:cNvPicPr>
              <a:picLocks noChangeAspect="1" noChangeArrowheads="1"/>
            </p:cNvPicPr>
            <p:nvPr/>
          </p:nvPicPr>
          <p:blipFill rotWithShape="1">
            <a:blip r:embed="rId85" cstate="print">
              <a:extLst>
                <a:ext uri="{28A0092B-C50C-407E-A947-70E740481C1C}">
                  <a14:useLocalDpi xmlns:a14="http://schemas.microsoft.com/office/drawing/2010/main" val="0"/>
                </a:ext>
              </a:extLst>
            </a:blip>
            <a:srcRect l="27095" t="17342" r="27741" b="14810"/>
            <a:stretch/>
          </p:blipFill>
          <p:spPr bwMode="auto">
            <a:xfrm>
              <a:off x="9059341" y="1112991"/>
              <a:ext cx="255304" cy="38353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86" cstate="print">
              <a:extLst>
                <a:ext uri="{28A0092B-C50C-407E-A947-70E740481C1C}">
                  <a14:useLocalDpi xmlns:a14="http://schemas.microsoft.com/office/drawing/2010/main" val="0"/>
                </a:ext>
              </a:extLst>
            </a:blip>
            <a:srcRect l="27131" r="27722"/>
            <a:stretch/>
          </p:blipFill>
          <p:spPr>
            <a:xfrm>
              <a:off x="9802296" y="1158406"/>
              <a:ext cx="353899" cy="408269"/>
            </a:xfrm>
            <a:prstGeom prst="rect">
              <a:avLst/>
            </a:prstGeom>
          </p:spPr>
        </p:pic>
        <p:pic>
          <p:nvPicPr>
            <p:cNvPr id="130" name="Picture 24" descr="http://max.macnn.com/article_images/1392808768-md-Nokia_Treasure_Tag_in_post.png"/>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7569730" y="823623"/>
              <a:ext cx="709821" cy="37472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http://www.getfindster.com/wp-content/uploads/basestation21.jpg"/>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7474120" y="1180130"/>
              <a:ext cx="490619" cy="3175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a:blip r:embed="rId89"/>
            <a:stretch>
              <a:fillRect/>
            </a:stretch>
          </p:blipFill>
          <p:spPr>
            <a:xfrm>
              <a:off x="8558564" y="915291"/>
              <a:ext cx="486502" cy="581935"/>
            </a:xfrm>
            <a:prstGeom prst="rect">
              <a:avLst/>
            </a:prstGeom>
          </p:spPr>
        </p:pic>
        <p:pic>
          <p:nvPicPr>
            <p:cNvPr id="127" name="Picture 6" descr="Bluetooth Dragon"/>
            <p:cNvPicPr>
              <a:picLocks noChangeAspect="1" noChangeArrowheads="1"/>
            </p:cNvPicPr>
            <p:nvPr/>
          </p:nvPicPr>
          <p:blipFill rotWithShape="1">
            <a:blip r:embed="rId90" cstate="print">
              <a:extLst>
                <a:ext uri="{28A0092B-C50C-407E-A947-70E740481C1C}">
                  <a14:useLocalDpi xmlns:a14="http://schemas.microsoft.com/office/drawing/2010/main" val="0"/>
                </a:ext>
              </a:extLst>
            </a:blip>
            <a:srcRect t="20074" b="17288"/>
            <a:stretch/>
          </p:blipFill>
          <p:spPr bwMode="auto">
            <a:xfrm>
              <a:off x="8213819" y="892380"/>
              <a:ext cx="404392" cy="25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rotWithShape="1">
            <a:blip r:embed="rId91"/>
            <a:srcRect r="84774" b="10716"/>
            <a:stretch/>
          </p:blipFill>
          <p:spPr>
            <a:xfrm>
              <a:off x="9314644" y="810255"/>
              <a:ext cx="320161" cy="266656"/>
            </a:xfrm>
            <a:prstGeom prst="rect">
              <a:avLst/>
            </a:prstGeom>
            <a:noFill/>
            <a:ln>
              <a:noFill/>
            </a:ln>
          </p:spPr>
        </p:pic>
        <p:pic>
          <p:nvPicPr>
            <p:cNvPr id="135" name="Picture 134"/>
            <p:cNvPicPr>
              <a:picLocks noChangeAspect="1"/>
            </p:cNvPicPr>
            <p:nvPr/>
          </p:nvPicPr>
          <p:blipFill rotWithShape="1">
            <a:blip r:embed="rId92" cstate="print">
              <a:extLst>
                <a:ext uri="{BEBA8EAE-BF5A-486C-A8C5-ECC9F3942E4B}">
                  <a14:imgProps xmlns:a14="http://schemas.microsoft.com/office/drawing/2010/main">
                    <a14:imgLayer r:embed="rId93">
                      <a14:imgEffect>
                        <a14:backgroundRemoval t="14000" b="96000" l="20000" r="84000">
                          <a14:foregroundMark x1="34667" y1="35000" x2="30000" y2="38000"/>
                          <a14:foregroundMark x1="28667" y1="52000" x2="28000" y2="41000"/>
                          <a14:backgroundMark x1="37333" y1="48000" x2="37333" y2="48000"/>
                        </a14:backgroundRemoval>
                      </a14:imgEffect>
                    </a14:imgLayer>
                  </a14:imgProps>
                </a:ext>
                <a:ext uri="{28A0092B-C50C-407E-A947-70E740481C1C}">
                  <a14:useLocalDpi xmlns:a14="http://schemas.microsoft.com/office/drawing/2010/main" val="0"/>
                </a:ext>
              </a:extLst>
            </a:blip>
            <a:srcRect l="18806" t="13498" r="16060"/>
            <a:stretch/>
          </p:blipFill>
          <p:spPr>
            <a:xfrm>
              <a:off x="9363158" y="1158482"/>
              <a:ext cx="413589" cy="365824"/>
            </a:xfrm>
            <a:prstGeom prst="rect">
              <a:avLst/>
            </a:prstGeom>
          </p:spPr>
        </p:pic>
        <p:sp>
          <p:nvSpPr>
            <p:cNvPr id="81" name="TextBox 80"/>
            <p:cNvSpPr txBox="1"/>
            <p:nvPr/>
          </p:nvSpPr>
          <p:spPr>
            <a:xfrm>
              <a:off x="8655240" y="1586620"/>
              <a:ext cx="1282059"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Object tracking</a:t>
              </a:r>
            </a:p>
          </p:txBody>
        </p:sp>
      </p:grpSp>
      <p:grpSp>
        <p:nvGrpSpPr>
          <p:cNvPr id="11279" name="Group 11278"/>
          <p:cNvGrpSpPr/>
          <p:nvPr/>
        </p:nvGrpSpPr>
        <p:grpSpPr>
          <a:xfrm>
            <a:off x="5173346" y="4051448"/>
            <a:ext cx="858086" cy="511110"/>
            <a:chOff x="5857029" y="3812967"/>
            <a:chExt cx="858208" cy="511183"/>
          </a:xfrm>
        </p:grpSpPr>
        <p:sp>
          <p:nvSpPr>
            <p:cNvPr id="98" name="TextBox 97"/>
            <p:cNvSpPr txBox="1"/>
            <p:nvPr/>
          </p:nvSpPr>
          <p:spPr>
            <a:xfrm>
              <a:off x="5950400" y="4154749"/>
              <a:ext cx="76483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Identity</a:t>
              </a:r>
            </a:p>
          </p:txBody>
        </p:sp>
        <p:pic>
          <p:nvPicPr>
            <p:cNvPr id="97" name="Picture 2" descr="Photo of Nymi in Use"/>
            <p:cNvPicPr>
              <a:picLocks noChangeAspect="1" noChangeArrowheads="1"/>
            </p:cNvPicPr>
            <p:nvPr/>
          </p:nvPicPr>
          <p:blipFill rotWithShape="1">
            <a:blip r:embed="rId94" cstate="print">
              <a:extLst>
                <a:ext uri="{28A0092B-C50C-407E-A947-70E740481C1C}">
                  <a14:useLocalDpi xmlns:a14="http://schemas.microsoft.com/office/drawing/2010/main" val="0"/>
                </a:ext>
              </a:extLst>
            </a:blip>
            <a:srcRect t="18645"/>
            <a:stretch/>
          </p:blipFill>
          <p:spPr bwMode="auto">
            <a:xfrm>
              <a:off x="5857029" y="3812967"/>
              <a:ext cx="851471" cy="355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2" name="Group 11281"/>
          <p:cNvGrpSpPr/>
          <p:nvPr/>
        </p:nvGrpSpPr>
        <p:grpSpPr>
          <a:xfrm>
            <a:off x="8061257" y="3730432"/>
            <a:ext cx="1190641" cy="990399"/>
            <a:chOff x="8064522" y="3448408"/>
            <a:chExt cx="1190810" cy="990540"/>
          </a:xfrm>
        </p:grpSpPr>
        <p:pic>
          <p:nvPicPr>
            <p:cNvPr id="11270" name="Picture 6" descr="http://championvending.com/blog/wp-content/uploads/2013/06/40051diji_touch_4759-machine.jp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l="23699" t="14645" r="20974" b="20425"/>
            <a:stretch/>
          </p:blipFill>
          <p:spPr bwMode="auto">
            <a:xfrm>
              <a:off x="8451035" y="3448408"/>
              <a:ext cx="363158" cy="638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8064522" y="4100146"/>
              <a:ext cx="1190810"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vending machines</a:t>
              </a:r>
            </a:p>
          </p:txBody>
        </p:sp>
      </p:grpSp>
      <p:grpSp>
        <p:nvGrpSpPr>
          <p:cNvPr id="11284" name="Group 11283"/>
          <p:cNvGrpSpPr/>
          <p:nvPr/>
        </p:nvGrpSpPr>
        <p:grpSpPr>
          <a:xfrm>
            <a:off x="1938024" y="735107"/>
            <a:ext cx="1648162" cy="1023361"/>
            <a:chOff x="1276603" y="736335"/>
            <a:chExt cx="1648396" cy="1023506"/>
          </a:xfrm>
        </p:grpSpPr>
        <p:pic>
          <p:nvPicPr>
            <p:cNvPr id="116" name="Picture 12" descr="scale_render1.png"/>
            <p:cNvPicPr>
              <a:picLocks noChangeAspect="1" noChangeArrowheads="1"/>
            </p:cNvPicPr>
            <p:nvPr/>
          </p:nvPicPr>
          <p:blipFill rotWithShape="1">
            <a:blip r:embed="rId96" cstate="print">
              <a:extLst>
                <a:ext uri="{28A0092B-C50C-407E-A947-70E740481C1C}">
                  <a14:useLocalDpi xmlns:a14="http://schemas.microsoft.com/office/drawing/2010/main" val="0"/>
                </a:ext>
              </a:extLst>
            </a:blip>
            <a:srcRect r="63897"/>
            <a:stretch/>
          </p:blipFill>
          <p:spPr bwMode="auto">
            <a:xfrm>
              <a:off x="1976677" y="736335"/>
              <a:ext cx="425872" cy="83359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97" cstate="print">
              <a:extLst>
                <a:ext uri="{28A0092B-C50C-407E-A947-70E740481C1C}">
                  <a14:useLocalDpi xmlns:a14="http://schemas.microsoft.com/office/drawing/2010/main" val="0"/>
                </a:ext>
              </a:extLst>
            </a:blip>
            <a:srcRect t="26320" r="52890"/>
            <a:stretch/>
          </p:blipFill>
          <p:spPr>
            <a:xfrm>
              <a:off x="1657168" y="1106840"/>
              <a:ext cx="423537" cy="466343"/>
            </a:xfrm>
            <a:prstGeom prst="rect">
              <a:avLst/>
            </a:prstGeom>
          </p:spPr>
        </p:pic>
        <p:sp>
          <p:nvSpPr>
            <p:cNvPr id="72" name="TextBox 71"/>
            <p:cNvSpPr txBox="1"/>
            <p:nvPr/>
          </p:nvSpPr>
          <p:spPr>
            <a:xfrm>
              <a:off x="1311874" y="1571603"/>
              <a:ext cx="1435004" cy="188238"/>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Medication adherence</a:t>
              </a:r>
            </a:p>
          </p:txBody>
        </p:sp>
        <p:pic>
          <p:nvPicPr>
            <p:cNvPr id="118" name="Picture 2" descr="Main_page_photo"/>
            <p:cNvPicPr>
              <a:picLocks noChangeAspect="1" noChangeArrowheads="1"/>
            </p:cNvPicPr>
            <p:nvPr/>
          </p:nvPicPr>
          <p:blipFill rotWithShape="1">
            <a:blip r:embed="rId98" cstate="print">
              <a:extLst>
                <a:ext uri="{BEBA8EAE-BF5A-486C-A8C5-ECC9F3942E4B}">
                  <a14:imgProps xmlns:a14="http://schemas.microsoft.com/office/drawing/2010/main">
                    <a14:imgLayer r:embed="rId99">
                      <a14:imgEffect>
                        <a14:backgroundRemoval t="1720" b="89926" l="30950" r="72067">
                          <a14:foregroundMark x1="33855" y1="36364" x2="34302" y2="83047"/>
                          <a14:foregroundMark x1="45810" y1="8845" x2="56983" y2="9091"/>
                          <a14:backgroundMark x1="48715" y1="3440" x2="57542" y2="3440"/>
                          <a14:backgroundMark x1="60559" y1="35381" x2="64916" y2="50123"/>
                        </a14:backgroundRemoval>
                      </a14:imgEffect>
                    </a14:imgLayer>
                  </a14:imgProps>
                </a:ext>
                <a:ext uri="{28A0092B-C50C-407E-A947-70E740481C1C}">
                  <a14:useLocalDpi xmlns:a14="http://schemas.microsoft.com/office/drawing/2010/main" val="0"/>
                </a:ext>
              </a:extLst>
            </a:blip>
            <a:srcRect l="25926" r="22805"/>
            <a:stretch/>
          </p:blipFill>
          <p:spPr bwMode="auto">
            <a:xfrm>
              <a:off x="1276603" y="1093188"/>
              <a:ext cx="516068" cy="45774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sthmapolis propeller New Propeller Sensor for Metered Dose Inhalers Gets FDA Green Light"/>
            <p:cNvPicPr>
              <a:picLocks noChangeAspect="1" noChangeArrowheads="1"/>
            </p:cNvPicPr>
            <p:nvPr/>
          </p:nvPicPr>
          <p:blipFill>
            <a:blip r:embed="rId100" cstate="print">
              <a:extLst>
                <a:ext uri="{28A0092B-C50C-407E-A947-70E740481C1C}">
                  <a14:useLocalDpi xmlns:a14="http://schemas.microsoft.com/office/drawing/2010/main" val="0"/>
                </a:ext>
              </a:extLst>
            </a:blip>
            <a:srcRect/>
            <a:stretch>
              <a:fillRect/>
            </a:stretch>
          </p:blipFill>
          <p:spPr bwMode="auto">
            <a:xfrm>
              <a:off x="2409246" y="1026842"/>
              <a:ext cx="515753" cy="4942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3" name="Group 11282"/>
          <p:cNvGrpSpPr/>
          <p:nvPr/>
        </p:nvGrpSpPr>
        <p:grpSpPr>
          <a:xfrm>
            <a:off x="9305822" y="3781590"/>
            <a:ext cx="2367581" cy="839910"/>
            <a:chOff x="8986224" y="3526302"/>
            <a:chExt cx="2367917" cy="840029"/>
          </a:xfrm>
        </p:grpSpPr>
        <p:pic>
          <p:nvPicPr>
            <p:cNvPr id="112" name="Picture 111"/>
            <p:cNvPicPr>
              <a:picLocks noChangeAspect="1"/>
            </p:cNvPicPr>
            <p:nvPr/>
          </p:nvPicPr>
          <p:blipFill rotWithShape="1">
            <a:blip r:embed="rId101" cstate="print">
              <a:extLst>
                <a:ext uri="{28A0092B-C50C-407E-A947-70E740481C1C}">
                  <a14:useLocalDpi xmlns:a14="http://schemas.microsoft.com/office/drawing/2010/main" val="0"/>
                </a:ext>
              </a:extLst>
            </a:blip>
            <a:srcRect r="50114"/>
            <a:stretch/>
          </p:blipFill>
          <p:spPr>
            <a:xfrm>
              <a:off x="9328220" y="3533557"/>
              <a:ext cx="372206" cy="571241"/>
            </a:xfrm>
            <a:prstGeom prst="rect">
              <a:avLst/>
            </a:prstGeom>
          </p:spPr>
        </p:pic>
        <p:sp>
          <p:nvSpPr>
            <p:cNvPr id="113" name="TextBox 112"/>
            <p:cNvSpPr txBox="1"/>
            <p:nvPr/>
          </p:nvSpPr>
          <p:spPr>
            <a:xfrm>
              <a:off x="8986224" y="4196930"/>
              <a:ext cx="236791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Bike ride stats and protection</a:t>
              </a:r>
            </a:p>
          </p:txBody>
        </p:sp>
        <p:pic>
          <p:nvPicPr>
            <p:cNvPr id="114" name="Picture 113"/>
            <p:cNvPicPr>
              <a:picLocks noChangeAspect="1"/>
            </p:cNvPicPr>
            <p:nvPr/>
          </p:nvPicPr>
          <p:blipFill rotWithShape="1">
            <a:blip r:embed="rId102" cstate="print">
              <a:extLst>
                <a:ext uri="{28A0092B-C50C-407E-A947-70E740481C1C}">
                  <a14:useLocalDpi xmlns:a14="http://schemas.microsoft.com/office/drawing/2010/main" val="0"/>
                </a:ext>
              </a:extLst>
            </a:blip>
            <a:srcRect t="5522"/>
            <a:stretch/>
          </p:blipFill>
          <p:spPr>
            <a:xfrm>
              <a:off x="9599463" y="3578137"/>
              <a:ext cx="774958" cy="471913"/>
            </a:xfrm>
            <a:prstGeom prst="rect">
              <a:avLst/>
            </a:prstGeom>
          </p:spPr>
        </p:pic>
        <p:pic>
          <p:nvPicPr>
            <p:cNvPr id="11280" name="Picture 16" descr="http://www.hopetv.org/wp-content/uploads/2013/03/roku.jpg"/>
            <p:cNvPicPr>
              <a:picLocks noChangeAspect="1" noChangeArrowheads="1"/>
            </p:cNvPicPr>
            <p:nvPr/>
          </p:nvPicPr>
          <p:blipFill>
            <a:blip r:embed="rId103" cstate="print">
              <a:extLst>
                <a:ext uri="{28A0092B-C50C-407E-A947-70E740481C1C}">
                  <a14:useLocalDpi xmlns:a14="http://schemas.microsoft.com/office/drawing/2010/main" val="0"/>
                </a:ext>
              </a:extLst>
            </a:blip>
            <a:srcRect/>
            <a:stretch>
              <a:fillRect/>
            </a:stretch>
          </p:blipFill>
          <p:spPr bwMode="auto">
            <a:xfrm>
              <a:off x="10360392" y="3867756"/>
              <a:ext cx="404506" cy="223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4"/>
            <a:stretch>
              <a:fillRect/>
            </a:stretch>
          </p:blipFill>
          <p:spPr>
            <a:xfrm>
              <a:off x="10368340" y="3526302"/>
              <a:ext cx="382952" cy="290058"/>
            </a:xfrm>
            <a:prstGeom prst="rect">
              <a:avLst/>
            </a:prstGeom>
          </p:spPr>
        </p:pic>
      </p:grpSp>
      <p:grpSp>
        <p:nvGrpSpPr>
          <p:cNvPr id="11265" name="Group 11264"/>
          <p:cNvGrpSpPr/>
          <p:nvPr/>
        </p:nvGrpSpPr>
        <p:grpSpPr>
          <a:xfrm>
            <a:off x="9806511" y="5683326"/>
            <a:ext cx="2131747" cy="848955"/>
            <a:chOff x="9760366" y="4441211"/>
            <a:chExt cx="2132050" cy="849075"/>
          </a:xfrm>
        </p:grpSpPr>
        <p:pic>
          <p:nvPicPr>
            <p:cNvPr id="11278" name="Picture 14" descr="http://static.trustedreviews.com/94/0000235e9/283d/sonosfamily.jpg"/>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9802802" y="4441211"/>
              <a:ext cx="1184138" cy="66311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createdigitalmotion.com/files/2013/06/kinectone.jpg"/>
            <p:cNvPicPr>
              <a:picLocks noChangeAspect="1" noChangeArrowheads="1"/>
            </p:cNvPicPr>
            <p:nvPr/>
          </p:nvPicPr>
          <p:blipFill>
            <a:blip r:embed="rId106" cstate="print">
              <a:extLst>
                <a:ext uri="{28A0092B-C50C-407E-A947-70E740481C1C}">
                  <a14:useLocalDpi xmlns:a14="http://schemas.microsoft.com/office/drawing/2010/main" val="0"/>
                </a:ext>
              </a:extLst>
            </a:blip>
            <a:srcRect/>
            <a:stretch>
              <a:fillRect/>
            </a:stretch>
          </p:blipFill>
          <p:spPr bwMode="auto">
            <a:xfrm>
              <a:off x="10885054" y="4495379"/>
              <a:ext cx="648510" cy="36478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9760366" y="5120885"/>
              <a:ext cx="2037955"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Entertainment systems</a:t>
              </a:r>
            </a:p>
          </p:txBody>
        </p:sp>
        <p:pic>
          <p:nvPicPr>
            <p:cNvPr id="11286" name="Picture 22" descr="http://cdn2-b.examiner.com/sites/default/files/styles/image_content_width/hash/ee/0b/ee0beb7ee25836dbd6827ba41877e85f.png?itok=nKMkm0Ch"/>
            <p:cNvPicPr>
              <a:picLocks noChangeAspect="1" noChangeArrowheads="1"/>
            </p:cNvPicPr>
            <p:nvPr/>
          </p:nvPicPr>
          <p:blipFill rotWithShape="1">
            <a:blip r:embed="rId107" cstate="print">
              <a:extLst>
                <a:ext uri="{28A0092B-C50C-407E-A947-70E740481C1C}">
                  <a14:useLocalDpi xmlns:a14="http://schemas.microsoft.com/office/drawing/2010/main" val="0"/>
                </a:ext>
              </a:extLst>
            </a:blip>
            <a:srcRect l="13130" t="36283" r="13903" b="41881"/>
            <a:stretch/>
          </p:blipFill>
          <p:spPr bwMode="auto">
            <a:xfrm>
              <a:off x="11115760" y="4908053"/>
              <a:ext cx="776656" cy="169829"/>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media.edge-online.com/wp-content/uploads/edgeonline/2013/05/Xbox-One-pad-1.jpg"/>
            <p:cNvPicPr>
              <a:picLocks noChangeAspect="1" noChangeArrowheads="1"/>
            </p:cNvPicPr>
            <p:nvPr/>
          </p:nvPicPr>
          <p:blipFill rotWithShape="1">
            <a:blip r:embed="rId108" cstate="print">
              <a:extLst>
                <a:ext uri="{28A0092B-C50C-407E-A947-70E740481C1C}">
                  <a14:useLocalDpi xmlns:a14="http://schemas.microsoft.com/office/drawing/2010/main" val="0"/>
                </a:ext>
              </a:extLst>
            </a:blip>
            <a:srcRect l="17335" t="1907" r="16097"/>
            <a:stretch/>
          </p:blipFill>
          <p:spPr bwMode="auto">
            <a:xfrm>
              <a:off x="11563165" y="4520517"/>
              <a:ext cx="329251" cy="27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1" name="Group 11280"/>
          <p:cNvGrpSpPr/>
          <p:nvPr/>
        </p:nvGrpSpPr>
        <p:grpSpPr>
          <a:xfrm>
            <a:off x="6659653" y="3686906"/>
            <a:ext cx="999554" cy="913955"/>
            <a:chOff x="6987973" y="3537607"/>
            <a:chExt cx="999696" cy="914085"/>
          </a:xfrm>
        </p:grpSpPr>
        <p:sp>
          <p:nvSpPr>
            <p:cNvPr id="158" name="TextBox 157"/>
            <p:cNvSpPr txBox="1"/>
            <p:nvPr/>
          </p:nvSpPr>
          <p:spPr>
            <a:xfrm>
              <a:off x="7117271" y="4112890"/>
              <a:ext cx="813340"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Office equipment</a:t>
              </a:r>
            </a:p>
          </p:txBody>
        </p:sp>
        <p:pic>
          <p:nvPicPr>
            <p:cNvPr id="11274" name="Picture 10" descr="http://tabletmonkeys.com/images/2014/05/Microsoft-Surface-Pro-3.jpg"/>
            <p:cNvPicPr>
              <a:picLocks noChangeAspect="1" noChangeArrowheads="1"/>
            </p:cNvPicPr>
            <p:nvPr/>
          </p:nvPicPr>
          <p:blipFill>
            <a:blip r:embed="rId109" cstate="print">
              <a:extLst>
                <a:ext uri="{28A0092B-C50C-407E-A947-70E740481C1C}">
                  <a14:useLocalDpi xmlns:a14="http://schemas.microsoft.com/office/drawing/2010/main" val="0"/>
                </a:ext>
              </a:extLst>
            </a:blip>
            <a:srcRect/>
            <a:stretch>
              <a:fillRect/>
            </a:stretch>
          </p:blipFill>
          <p:spPr bwMode="auto">
            <a:xfrm>
              <a:off x="6987973" y="3724909"/>
              <a:ext cx="514947" cy="3611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fpdirect.co.uk/communities/5/004/006/272/915/images/4535223834_451x384.jpg"/>
            <p:cNvPicPr>
              <a:picLocks noChangeAspect="1" noChangeArrowheads="1"/>
            </p:cNvPicPr>
            <p:nvPr/>
          </p:nvPicPr>
          <p:blipFill rotWithShape="1">
            <a:blip r:embed="rId110" cstate="print">
              <a:extLst>
                <a:ext uri="{28A0092B-C50C-407E-A947-70E740481C1C}">
                  <a14:useLocalDpi xmlns:a14="http://schemas.microsoft.com/office/drawing/2010/main" val="0"/>
                </a:ext>
              </a:extLst>
            </a:blip>
            <a:srcRect l="23107" r="17971"/>
            <a:stretch/>
          </p:blipFill>
          <p:spPr bwMode="auto">
            <a:xfrm>
              <a:off x="7595795" y="3537607"/>
              <a:ext cx="391874" cy="5662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Group 224"/>
          <p:cNvGrpSpPr/>
          <p:nvPr/>
        </p:nvGrpSpPr>
        <p:grpSpPr>
          <a:xfrm>
            <a:off x="677724" y="3214642"/>
            <a:ext cx="525389" cy="480943"/>
            <a:chOff x="673893" y="3298825"/>
            <a:chExt cx="525463" cy="481012"/>
          </a:xfrm>
        </p:grpSpPr>
        <p:sp>
          <p:nvSpPr>
            <p:cNvPr id="226"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7"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8"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29" name="Group 228"/>
          <p:cNvGrpSpPr/>
          <p:nvPr/>
        </p:nvGrpSpPr>
        <p:grpSpPr>
          <a:xfrm>
            <a:off x="11245782" y="3214642"/>
            <a:ext cx="525389" cy="480943"/>
            <a:chOff x="11237118" y="3298825"/>
            <a:chExt cx="525463" cy="481012"/>
          </a:xfrm>
        </p:grpSpPr>
        <p:sp>
          <p:nvSpPr>
            <p:cNvPr id="230"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1"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2"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233" name="Freeform 92"/>
          <p:cNvSpPr>
            <a:spLocks noEditPoints="1"/>
          </p:cNvSpPr>
          <p:nvPr/>
        </p:nvSpPr>
        <p:spPr bwMode="auto">
          <a:xfrm>
            <a:off x="6028258" y="3149564"/>
            <a:ext cx="365073" cy="550784"/>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4" name="Rectangle 93"/>
          <p:cNvSpPr>
            <a:spLocks noChangeArrowheads="1"/>
          </p:cNvSpPr>
          <p:nvPr/>
        </p:nvSpPr>
        <p:spPr bwMode="auto">
          <a:xfrm>
            <a:off x="1317526"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5" name="Rectangle 94"/>
          <p:cNvSpPr>
            <a:spLocks noChangeArrowheads="1"/>
          </p:cNvSpPr>
          <p:nvPr/>
        </p:nvSpPr>
        <p:spPr bwMode="auto">
          <a:xfrm>
            <a:off x="6599978"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6" name="TextBox 235"/>
          <p:cNvSpPr txBox="1"/>
          <p:nvPr/>
        </p:nvSpPr>
        <p:spPr>
          <a:xfrm>
            <a:off x="679549"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37" name="TextBox 236"/>
          <p:cNvSpPr txBox="1"/>
          <p:nvPr/>
        </p:nvSpPr>
        <p:spPr>
          <a:xfrm>
            <a:off x="11259638"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38" name="TextBox 237"/>
          <p:cNvSpPr txBox="1"/>
          <p:nvPr/>
        </p:nvSpPr>
        <p:spPr>
          <a:xfrm>
            <a:off x="5688513" y="3721506"/>
            <a:ext cx="1063806"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WORKPLACE</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65602397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IoT is an inflection point</a:t>
            </a:r>
          </a:p>
        </p:txBody>
      </p:sp>
      <p:sp>
        <p:nvSpPr>
          <p:cNvPr id="28" name="Rectangle 27"/>
          <p:cNvSpPr>
            <a:spLocks/>
          </p:cNvSpPr>
          <p:nvPr/>
        </p:nvSpPr>
        <p:spPr bwMode="auto">
          <a:xfrm>
            <a:off x="504048" y="2125857"/>
            <a:ext cx="2285676" cy="274281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Hardware </a:t>
            </a:r>
          </a:p>
          <a:p>
            <a:pPr algn="ctr" defTabSz="932364">
              <a:lnSpc>
                <a:spcPct val="90000"/>
              </a:lnSpc>
              <a:defRPr/>
            </a:pPr>
            <a:r>
              <a:rPr lang="en-US" sz="2400" spc="-50" dirty="0">
                <a:solidFill>
                  <a:prstClr val="white"/>
                </a:solidFill>
                <a:latin typeface="Segoe UI Light"/>
              </a:rPr>
              <a:t>is cheap</a:t>
            </a:r>
          </a:p>
        </p:txBody>
      </p:sp>
      <p:sp>
        <p:nvSpPr>
          <p:cNvPr id="29" name="Rectangle 28"/>
          <p:cNvSpPr>
            <a:spLocks/>
          </p:cNvSpPr>
          <p:nvPr/>
        </p:nvSpPr>
        <p:spPr bwMode="auto">
          <a:xfrm>
            <a:off x="2775990" y="2125857"/>
            <a:ext cx="2285676" cy="274281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Connectivity </a:t>
            </a:r>
          </a:p>
          <a:p>
            <a:pPr algn="ctr" defTabSz="932364">
              <a:lnSpc>
                <a:spcPct val="90000"/>
              </a:lnSpc>
              <a:defRPr/>
            </a:pPr>
            <a:r>
              <a:rPr lang="en-US" sz="2400" spc="-50" dirty="0">
                <a:solidFill>
                  <a:prstClr val="white"/>
                </a:solidFill>
                <a:latin typeface="Segoe UI Light"/>
              </a:rPr>
              <a:t>is pervasive</a:t>
            </a:r>
          </a:p>
        </p:txBody>
      </p:sp>
      <p:sp>
        <p:nvSpPr>
          <p:cNvPr id="30" name="Rectangle 29"/>
          <p:cNvSpPr>
            <a:spLocks/>
          </p:cNvSpPr>
          <p:nvPr/>
        </p:nvSpPr>
        <p:spPr bwMode="auto">
          <a:xfrm>
            <a:off x="5047933" y="2125857"/>
            <a:ext cx="2285676" cy="2742810"/>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Development </a:t>
            </a:r>
          </a:p>
          <a:p>
            <a:pPr algn="ctr" defTabSz="932364">
              <a:lnSpc>
                <a:spcPct val="90000"/>
              </a:lnSpc>
              <a:defRPr/>
            </a:pPr>
            <a:r>
              <a:rPr lang="en-US" sz="2400" spc="-50" dirty="0">
                <a:solidFill>
                  <a:prstClr val="white"/>
                </a:solidFill>
                <a:latin typeface="Segoe UI Light"/>
              </a:rPr>
              <a:t>is easier</a:t>
            </a:r>
          </a:p>
        </p:txBody>
      </p:sp>
      <p:sp>
        <p:nvSpPr>
          <p:cNvPr id="31" name="Rectangle 30"/>
          <p:cNvSpPr>
            <a:spLocks/>
          </p:cNvSpPr>
          <p:nvPr/>
        </p:nvSpPr>
        <p:spPr bwMode="auto">
          <a:xfrm>
            <a:off x="9570561" y="2125857"/>
            <a:ext cx="2285676" cy="2742810"/>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Huge benefits </a:t>
            </a:r>
          </a:p>
          <a:p>
            <a:pPr algn="ctr" defTabSz="932364">
              <a:lnSpc>
                <a:spcPct val="90000"/>
              </a:lnSpc>
              <a:defRPr/>
            </a:pPr>
            <a:r>
              <a:rPr lang="en-US" sz="2400" spc="-50" dirty="0">
                <a:solidFill>
                  <a:prstClr val="white"/>
                </a:solidFill>
                <a:latin typeface="Segoe UI Light"/>
              </a:rPr>
              <a:t>fuel demands</a:t>
            </a:r>
          </a:p>
        </p:txBody>
      </p:sp>
      <p:sp>
        <p:nvSpPr>
          <p:cNvPr id="32" name="Rectangle 31"/>
          <p:cNvSpPr>
            <a:spLocks/>
          </p:cNvSpPr>
          <p:nvPr/>
        </p:nvSpPr>
        <p:spPr bwMode="auto">
          <a:xfrm>
            <a:off x="7332663" y="2125857"/>
            <a:ext cx="2285676" cy="2742810"/>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a:solidFill>
                  <a:prstClr val="white"/>
                </a:solidFill>
                <a:latin typeface="Segoe UI Light"/>
              </a:rPr>
              <a:t>New Innovative Scenarios</a:t>
            </a:r>
            <a:endParaRPr lang="en-US" sz="2400" spc="-50" dirty="0">
              <a:solidFill>
                <a:prstClr val="white"/>
              </a:solidFill>
              <a:latin typeface="Segoe UI Light"/>
            </a:endParaRPr>
          </a:p>
        </p:txBody>
      </p:sp>
      <p:sp>
        <p:nvSpPr>
          <p:cNvPr id="33" name="Donut 305"/>
          <p:cNvSpPr>
            <a:spLocks noChangeAspect="1"/>
          </p:cNvSpPr>
          <p:nvPr/>
        </p:nvSpPr>
        <p:spPr bwMode="auto">
          <a:xfrm>
            <a:off x="2991320" y="2433417"/>
            <a:ext cx="1695072" cy="1073950"/>
          </a:xfrm>
          <a:custGeom>
            <a:avLst/>
            <a:gdLst/>
            <a:ahLst/>
            <a:cxnLst/>
            <a:rect l="l" t="t" r="r" b="b"/>
            <a:pathLst>
              <a:path w="14304566" h="9062981">
                <a:moveTo>
                  <a:pt x="8670498" y="2652923"/>
                </a:moveTo>
                <a:cubicBezTo>
                  <a:pt x="9175507" y="2652923"/>
                  <a:pt x="9584898" y="3062314"/>
                  <a:pt x="9584898" y="3567323"/>
                </a:cubicBezTo>
                <a:cubicBezTo>
                  <a:pt x="9584898" y="4072332"/>
                  <a:pt x="9175507" y="4481723"/>
                  <a:pt x="8670498" y="4481723"/>
                </a:cubicBezTo>
                <a:cubicBezTo>
                  <a:pt x="8501378" y="4481723"/>
                  <a:pt x="8342981" y="4435811"/>
                  <a:pt x="8207589" y="4354926"/>
                </a:cubicBezTo>
                <a:lnTo>
                  <a:pt x="6626750" y="6132018"/>
                </a:lnTo>
                <a:cubicBezTo>
                  <a:pt x="6652031" y="6215011"/>
                  <a:pt x="6665384" y="6303098"/>
                  <a:pt x="6665384" y="6394304"/>
                </a:cubicBezTo>
                <a:cubicBezTo>
                  <a:pt x="6665384" y="6899313"/>
                  <a:pt x="6255993" y="7308704"/>
                  <a:pt x="5750984" y="7308704"/>
                </a:cubicBezTo>
                <a:cubicBezTo>
                  <a:pt x="5245975" y="7308704"/>
                  <a:pt x="4836584" y="6899313"/>
                  <a:pt x="4836584" y="6394304"/>
                </a:cubicBezTo>
                <a:cubicBezTo>
                  <a:pt x="4836584" y="6331269"/>
                  <a:pt x="4842962" y="6269723"/>
                  <a:pt x="4855122" y="6210279"/>
                </a:cubicBezTo>
                <a:lnTo>
                  <a:pt x="2501860" y="4794006"/>
                </a:lnTo>
                <a:cubicBezTo>
                  <a:pt x="2361632" y="4942836"/>
                  <a:pt x="2171420" y="5043486"/>
                  <a:pt x="1958053" y="5069721"/>
                </a:cubicBezTo>
                <a:lnTo>
                  <a:pt x="1382054" y="7363861"/>
                </a:lnTo>
                <a:cubicBezTo>
                  <a:pt x="1649831" y="7522578"/>
                  <a:pt x="1828800" y="7814679"/>
                  <a:pt x="1828800" y="8148581"/>
                </a:cubicBezTo>
                <a:cubicBezTo>
                  <a:pt x="1828800" y="8653590"/>
                  <a:pt x="1419409" y="9062981"/>
                  <a:pt x="914400" y="9062981"/>
                </a:cubicBezTo>
                <a:cubicBezTo>
                  <a:pt x="409391" y="9062981"/>
                  <a:pt x="0" y="8653590"/>
                  <a:pt x="0" y="8148581"/>
                </a:cubicBezTo>
                <a:cubicBezTo>
                  <a:pt x="0" y="7665360"/>
                  <a:pt x="374828" y="7269684"/>
                  <a:pt x="849668" y="7237450"/>
                </a:cubicBezTo>
                <a:lnTo>
                  <a:pt x="1418156" y="4973225"/>
                </a:lnTo>
                <a:cubicBezTo>
                  <a:pt x="1126475" y="4820838"/>
                  <a:pt x="927673" y="4515354"/>
                  <a:pt x="927673" y="4163436"/>
                </a:cubicBezTo>
                <a:cubicBezTo>
                  <a:pt x="927673" y="3658427"/>
                  <a:pt x="1337064" y="3249036"/>
                  <a:pt x="1842073" y="3249036"/>
                </a:cubicBezTo>
                <a:cubicBezTo>
                  <a:pt x="2347082" y="3249036"/>
                  <a:pt x="2756473" y="3658427"/>
                  <a:pt x="2756473" y="4163436"/>
                </a:cubicBezTo>
                <a:cubicBezTo>
                  <a:pt x="2756473" y="4210496"/>
                  <a:pt x="2752918" y="4256726"/>
                  <a:pt x="2744920" y="4301698"/>
                </a:cubicBezTo>
                <a:lnTo>
                  <a:pt x="5122633" y="5732687"/>
                </a:lnTo>
                <a:cubicBezTo>
                  <a:pt x="5285259" y="5575494"/>
                  <a:pt x="5506958" y="5479904"/>
                  <a:pt x="5750984" y="5479904"/>
                </a:cubicBezTo>
                <a:cubicBezTo>
                  <a:pt x="5960050" y="5479904"/>
                  <a:pt x="6152728" y="5550067"/>
                  <a:pt x="6304562" y="5670994"/>
                </a:cubicBezTo>
                <a:lnTo>
                  <a:pt x="7838965" y="3946103"/>
                </a:lnTo>
                <a:cubicBezTo>
                  <a:pt x="7785462" y="3830964"/>
                  <a:pt x="7756098" y="3702573"/>
                  <a:pt x="7756098" y="3567323"/>
                </a:cubicBezTo>
                <a:cubicBezTo>
                  <a:pt x="7756098" y="3062314"/>
                  <a:pt x="8165489" y="2652923"/>
                  <a:pt x="8670498" y="2652923"/>
                </a:cubicBezTo>
                <a:close/>
                <a:moveTo>
                  <a:pt x="9615161" y="2601056"/>
                </a:moveTo>
                <a:lnTo>
                  <a:pt x="9875510" y="3082288"/>
                </a:lnTo>
                <a:lnTo>
                  <a:pt x="9662680" y="3197429"/>
                </a:lnTo>
                <a:lnTo>
                  <a:pt x="9402332" y="2716198"/>
                </a:lnTo>
                <a:close/>
                <a:moveTo>
                  <a:pt x="10346150" y="2231354"/>
                </a:moveTo>
                <a:lnTo>
                  <a:pt x="10606499" y="2712586"/>
                </a:lnTo>
                <a:lnTo>
                  <a:pt x="10232176" y="2915096"/>
                </a:lnTo>
                <a:lnTo>
                  <a:pt x="9971827" y="2433864"/>
                </a:lnTo>
                <a:close/>
                <a:moveTo>
                  <a:pt x="11150437" y="1784309"/>
                </a:moveTo>
                <a:lnTo>
                  <a:pt x="11410786" y="2265541"/>
                </a:lnTo>
                <a:lnTo>
                  <a:pt x="10981100" y="2498003"/>
                </a:lnTo>
                <a:lnTo>
                  <a:pt x="10720751" y="2016771"/>
                </a:lnTo>
                <a:close/>
                <a:moveTo>
                  <a:pt x="11906021" y="1412476"/>
                </a:moveTo>
                <a:lnTo>
                  <a:pt x="12166370" y="1893708"/>
                </a:lnTo>
                <a:lnTo>
                  <a:pt x="11689215" y="2151851"/>
                </a:lnTo>
                <a:lnTo>
                  <a:pt x="11428867" y="1670619"/>
                </a:lnTo>
                <a:close/>
                <a:moveTo>
                  <a:pt x="13207286" y="548640"/>
                </a:moveTo>
                <a:cubicBezTo>
                  <a:pt x="12904280" y="548640"/>
                  <a:pt x="12658646" y="794274"/>
                  <a:pt x="12658646" y="1097280"/>
                </a:cubicBezTo>
                <a:cubicBezTo>
                  <a:pt x="12658646" y="1400286"/>
                  <a:pt x="12904280" y="1645920"/>
                  <a:pt x="13207286" y="1645920"/>
                </a:cubicBezTo>
                <a:cubicBezTo>
                  <a:pt x="13510292" y="1645920"/>
                  <a:pt x="13755926" y="1400286"/>
                  <a:pt x="13755926" y="1097280"/>
                </a:cubicBezTo>
                <a:cubicBezTo>
                  <a:pt x="13755926" y="794274"/>
                  <a:pt x="13510292" y="548640"/>
                  <a:pt x="13207286" y="548640"/>
                </a:cubicBezTo>
                <a:close/>
                <a:moveTo>
                  <a:pt x="13207286" y="0"/>
                </a:moveTo>
                <a:cubicBezTo>
                  <a:pt x="13813297" y="0"/>
                  <a:pt x="14304566" y="491269"/>
                  <a:pt x="14304566" y="1097280"/>
                </a:cubicBezTo>
                <a:cubicBezTo>
                  <a:pt x="14304566" y="1703291"/>
                  <a:pt x="13813297" y="2194560"/>
                  <a:pt x="13207286" y="2194560"/>
                </a:cubicBezTo>
                <a:cubicBezTo>
                  <a:pt x="12601275" y="2194560"/>
                  <a:pt x="12110006" y="1703291"/>
                  <a:pt x="12110006" y="1097280"/>
                </a:cubicBezTo>
                <a:cubicBezTo>
                  <a:pt x="12110006" y="491269"/>
                  <a:pt x="12601275" y="0"/>
                  <a:pt x="1320728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Freeform 33"/>
          <p:cNvSpPr>
            <a:spLocks noChangeAspect="1"/>
          </p:cNvSpPr>
          <p:nvPr/>
        </p:nvSpPr>
        <p:spPr bwMode="auto">
          <a:xfrm>
            <a:off x="10172263" y="2433416"/>
            <a:ext cx="1264995" cy="865611"/>
          </a:xfrm>
          <a:custGeom>
            <a:avLst/>
            <a:gdLst>
              <a:gd name="connsiteX0" fmla="*/ 1329613 w 6424245"/>
              <a:gd name="connsiteY0" fmla="*/ 2742987 h 4395983"/>
              <a:gd name="connsiteX1" fmla="*/ 978237 w 6424245"/>
              <a:gd name="connsiteY1" fmla="*/ 2929812 h 4395983"/>
              <a:gd name="connsiteX2" fmla="*/ 968047 w 6424245"/>
              <a:gd name="connsiteY2" fmla="*/ 2948585 h 4395983"/>
              <a:gd name="connsiteX3" fmla="*/ 1339725 w 6424245"/>
              <a:gd name="connsiteY3" fmla="*/ 3156740 h 4395983"/>
              <a:gd name="connsiteX4" fmla="*/ 959729 w 6424245"/>
              <a:gd name="connsiteY4" fmla="*/ 3369555 h 4395983"/>
              <a:gd name="connsiteX5" fmla="*/ 978237 w 6424245"/>
              <a:gd name="connsiteY5" fmla="*/ 3403654 h 4395983"/>
              <a:gd name="connsiteX6" fmla="*/ 1329613 w 6424245"/>
              <a:gd name="connsiteY6" fmla="*/ 3590479 h 4395983"/>
              <a:gd name="connsiteX7" fmla="*/ 1753361 w 6424245"/>
              <a:gd name="connsiteY7" fmla="*/ 3166733 h 4395983"/>
              <a:gd name="connsiteX8" fmla="*/ 1329613 w 6424245"/>
              <a:gd name="connsiteY8" fmla="*/ 2742987 h 4395983"/>
              <a:gd name="connsiteX9" fmla="*/ 1329613 w 6424245"/>
              <a:gd name="connsiteY9" fmla="*/ 2630820 h 4395983"/>
              <a:gd name="connsiteX10" fmla="*/ 1865527 w 6424245"/>
              <a:gd name="connsiteY10" fmla="*/ 3166733 h 4395983"/>
              <a:gd name="connsiteX11" fmla="*/ 1329613 w 6424245"/>
              <a:gd name="connsiteY11" fmla="*/ 3702646 h 4395983"/>
              <a:gd name="connsiteX12" fmla="*/ 793701 w 6424245"/>
              <a:gd name="connsiteY12" fmla="*/ 3166733 h 4395983"/>
              <a:gd name="connsiteX13" fmla="*/ 1329613 w 6424245"/>
              <a:gd name="connsiteY13" fmla="*/ 2630820 h 4395983"/>
              <a:gd name="connsiteX14" fmla="*/ 967611 w 6424245"/>
              <a:gd name="connsiteY14" fmla="*/ 2032726 h 4395983"/>
              <a:gd name="connsiteX15" fmla="*/ 2865681 w 6424245"/>
              <a:gd name="connsiteY15" fmla="*/ 2032726 h 4395983"/>
              <a:gd name="connsiteX16" fmla="*/ 2961235 w 6424245"/>
              <a:gd name="connsiteY16" fmla="*/ 2105638 h 4395983"/>
              <a:gd name="connsiteX17" fmla="*/ 2961235 w 6424245"/>
              <a:gd name="connsiteY17" fmla="*/ 2125081 h 4395983"/>
              <a:gd name="connsiteX18" fmla="*/ 2865681 w 6424245"/>
              <a:gd name="connsiteY18" fmla="*/ 2197992 h 4395983"/>
              <a:gd name="connsiteX19" fmla="*/ 967611 w 6424245"/>
              <a:gd name="connsiteY19" fmla="*/ 2197992 h 4395983"/>
              <a:gd name="connsiteX20" fmla="*/ 876399 w 6424245"/>
              <a:gd name="connsiteY20" fmla="*/ 2125081 h 4395983"/>
              <a:gd name="connsiteX21" fmla="*/ 876399 w 6424245"/>
              <a:gd name="connsiteY21" fmla="*/ 2105638 h 4395983"/>
              <a:gd name="connsiteX22" fmla="*/ 967611 w 6424245"/>
              <a:gd name="connsiteY22" fmla="*/ 2032726 h 4395983"/>
              <a:gd name="connsiteX23" fmla="*/ 640908 w 6424245"/>
              <a:gd name="connsiteY23" fmla="*/ 2032726 h 4395983"/>
              <a:gd name="connsiteX24" fmla="*/ 726109 w 6424245"/>
              <a:gd name="connsiteY24" fmla="*/ 2115359 h 4395983"/>
              <a:gd name="connsiteX25" fmla="*/ 640908 w 6424245"/>
              <a:gd name="connsiteY25" fmla="*/ 2197992 h 4395983"/>
              <a:gd name="connsiteX26" fmla="*/ 555708 w 6424245"/>
              <a:gd name="connsiteY26" fmla="*/ 2115359 h 4395983"/>
              <a:gd name="connsiteX27" fmla="*/ 640908 w 6424245"/>
              <a:gd name="connsiteY27" fmla="*/ 2032726 h 4395983"/>
              <a:gd name="connsiteX28" fmla="*/ 640908 w 6424245"/>
              <a:gd name="connsiteY28" fmla="*/ 1703220 h 4395983"/>
              <a:gd name="connsiteX29" fmla="*/ 726109 w 6424245"/>
              <a:gd name="connsiteY29" fmla="*/ 1785340 h 4395983"/>
              <a:gd name="connsiteX30" fmla="*/ 640908 w 6424245"/>
              <a:gd name="connsiteY30" fmla="*/ 1867460 h 4395983"/>
              <a:gd name="connsiteX31" fmla="*/ 555708 w 6424245"/>
              <a:gd name="connsiteY31" fmla="*/ 1785340 h 4395983"/>
              <a:gd name="connsiteX32" fmla="*/ 640908 w 6424245"/>
              <a:gd name="connsiteY32" fmla="*/ 1703220 h 4395983"/>
              <a:gd name="connsiteX33" fmla="*/ 967597 w 6424245"/>
              <a:gd name="connsiteY33" fmla="*/ 1703220 h 4395983"/>
              <a:gd name="connsiteX34" fmla="*/ 2639561 w 6424245"/>
              <a:gd name="connsiteY34" fmla="*/ 1703220 h 4395983"/>
              <a:gd name="connsiteX35" fmla="*/ 2735101 w 6424245"/>
              <a:gd name="connsiteY35" fmla="*/ 1775679 h 4395983"/>
              <a:gd name="connsiteX36" fmla="*/ 2735101 w 6424245"/>
              <a:gd name="connsiteY36" fmla="*/ 1795001 h 4395983"/>
              <a:gd name="connsiteX37" fmla="*/ 2639561 w 6424245"/>
              <a:gd name="connsiteY37" fmla="*/ 1867460 h 4395983"/>
              <a:gd name="connsiteX38" fmla="*/ 967597 w 6424245"/>
              <a:gd name="connsiteY38" fmla="*/ 1867460 h 4395983"/>
              <a:gd name="connsiteX39" fmla="*/ 876399 w 6424245"/>
              <a:gd name="connsiteY39" fmla="*/ 1795001 h 4395983"/>
              <a:gd name="connsiteX40" fmla="*/ 876399 w 6424245"/>
              <a:gd name="connsiteY40" fmla="*/ 1775679 h 4395983"/>
              <a:gd name="connsiteX41" fmla="*/ 967597 w 6424245"/>
              <a:gd name="connsiteY41" fmla="*/ 1703220 h 4395983"/>
              <a:gd name="connsiteX42" fmla="*/ 4146801 w 6424245"/>
              <a:gd name="connsiteY42" fmla="*/ 1627224 h 4395983"/>
              <a:gd name="connsiteX43" fmla="*/ 4184153 w 6424245"/>
              <a:gd name="connsiteY43" fmla="*/ 1627224 h 4395983"/>
              <a:gd name="connsiteX44" fmla="*/ 4338895 w 6424245"/>
              <a:gd name="connsiteY44" fmla="*/ 1720478 h 4395983"/>
              <a:gd name="connsiteX45" fmla="*/ 4338895 w 6424245"/>
              <a:gd name="connsiteY45" fmla="*/ 3510076 h 4395983"/>
              <a:gd name="connsiteX46" fmla="*/ 4659051 w 6424245"/>
              <a:gd name="connsiteY46" fmla="*/ 3510076 h 4395983"/>
              <a:gd name="connsiteX47" fmla="*/ 4659051 w 6424245"/>
              <a:gd name="connsiteY47" fmla="*/ 2568650 h 4395983"/>
              <a:gd name="connsiteX48" fmla="*/ 4829801 w 6424245"/>
              <a:gd name="connsiteY48" fmla="*/ 2497599 h 4395983"/>
              <a:gd name="connsiteX49" fmla="*/ 4867153 w 6424245"/>
              <a:gd name="connsiteY49" fmla="*/ 2497599 h 4395983"/>
              <a:gd name="connsiteX50" fmla="*/ 5043239 w 6424245"/>
              <a:gd name="connsiteY50" fmla="*/ 2568650 h 4395983"/>
              <a:gd name="connsiteX51" fmla="*/ 5043239 w 6424245"/>
              <a:gd name="connsiteY51" fmla="*/ 3510076 h 4395983"/>
              <a:gd name="connsiteX52" fmla="*/ 5363395 w 6424245"/>
              <a:gd name="connsiteY52" fmla="*/ 3510076 h 4395983"/>
              <a:gd name="connsiteX53" fmla="*/ 5363395 w 6424245"/>
              <a:gd name="connsiteY53" fmla="*/ 2151225 h 4395983"/>
              <a:gd name="connsiteX54" fmla="*/ 5507465 w 6424245"/>
              <a:gd name="connsiteY54" fmla="*/ 2053530 h 4395983"/>
              <a:gd name="connsiteX55" fmla="*/ 5544817 w 6424245"/>
              <a:gd name="connsiteY55" fmla="*/ 2053530 h 4395983"/>
              <a:gd name="connsiteX56" fmla="*/ 5704895 w 6424245"/>
              <a:gd name="connsiteY56" fmla="*/ 2151225 h 4395983"/>
              <a:gd name="connsiteX57" fmla="*/ 5704895 w 6424245"/>
              <a:gd name="connsiteY57" fmla="*/ 3510076 h 4395983"/>
              <a:gd name="connsiteX58" fmla="*/ 5843629 w 6424245"/>
              <a:gd name="connsiteY58" fmla="*/ 3510076 h 4395983"/>
              <a:gd name="connsiteX59" fmla="*/ 5902325 w 6424245"/>
              <a:gd name="connsiteY59" fmla="*/ 3572245 h 4395983"/>
              <a:gd name="connsiteX60" fmla="*/ 5843629 w 6424245"/>
              <a:gd name="connsiteY60" fmla="*/ 3634415 h 4395983"/>
              <a:gd name="connsiteX61" fmla="*/ 3159655 w 6424245"/>
              <a:gd name="connsiteY61" fmla="*/ 3634415 h 4395983"/>
              <a:gd name="connsiteX62" fmla="*/ 3100959 w 6424245"/>
              <a:gd name="connsiteY62" fmla="*/ 3572245 h 4395983"/>
              <a:gd name="connsiteX63" fmla="*/ 3159655 w 6424245"/>
              <a:gd name="connsiteY63" fmla="*/ 3510076 h 4395983"/>
              <a:gd name="connsiteX64" fmla="*/ 3335741 w 6424245"/>
              <a:gd name="connsiteY64" fmla="*/ 3510076 h 4395983"/>
              <a:gd name="connsiteX65" fmla="*/ 3335741 w 6424245"/>
              <a:gd name="connsiteY65" fmla="*/ 2883939 h 4395983"/>
              <a:gd name="connsiteX66" fmla="*/ 3469139 w 6424245"/>
              <a:gd name="connsiteY66" fmla="*/ 2799566 h 4395983"/>
              <a:gd name="connsiteX67" fmla="*/ 3506489 w 6424245"/>
              <a:gd name="connsiteY67" fmla="*/ 2799566 h 4395983"/>
              <a:gd name="connsiteX68" fmla="*/ 3655897 w 6424245"/>
              <a:gd name="connsiteY68" fmla="*/ 2883939 h 4395983"/>
              <a:gd name="connsiteX69" fmla="*/ 3655897 w 6424245"/>
              <a:gd name="connsiteY69" fmla="*/ 3510076 h 4395983"/>
              <a:gd name="connsiteX70" fmla="*/ 3997395 w 6424245"/>
              <a:gd name="connsiteY70" fmla="*/ 3510076 h 4395983"/>
              <a:gd name="connsiteX71" fmla="*/ 3997395 w 6424245"/>
              <a:gd name="connsiteY71" fmla="*/ 1720478 h 4395983"/>
              <a:gd name="connsiteX72" fmla="*/ 4146801 w 6424245"/>
              <a:gd name="connsiteY72" fmla="*/ 1627224 h 4395983"/>
              <a:gd name="connsiteX73" fmla="*/ 967641 w 6424245"/>
              <a:gd name="connsiteY73" fmla="*/ 1372687 h 4395983"/>
              <a:gd name="connsiteX74" fmla="*/ 3005373 w 6424245"/>
              <a:gd name="connsiteY74" fmla="*/ 1372687 h 4395983"/>
              <a:gd name="connsiteX75" fmla="*/ 3100959 w 6424245"/>
              <a:gd name="connsiteY75" fmla="*/ 1445598 h 4395983"/>
              <a:gd name="connsiteX76" fmla="*/ 3100959 w 6424245"/>
              <a:gd name="connsiteY76" fmla="*/ 1465041 h 4395983"/>
              <a:gd name="connsiteX77" fmla="*/ 3005373 w 6424245"/>
              <a:gd name="connsiteY77" fmla="*/ 1537953 h 4395983"/>
              <a:gd name="connsiteX78" fmla="*/ 967641 w 6424245"/>
              <a:gd name="connsiteY78" fmla="*/ 1537953 h 4395983"/>
              <a:gd name="connsiteX79" fmla="*/ 876399 w 6424245"/>
              <a:gd name="connsiteY79" fmla="*/ 1465041 h 4395983"/>
              <a:gd name="connsiteX80" fmla="*/ 876399 w 6424245"/>
              <a:gd name="connsiteY80" fmla="*/ 1445598 h 4395983"/>
              <a:gd name="connsiteX81" fmla="*/ 967641 w 6424245"/>
              <a:gd name="connsiteY81" fmla="*/ 1372687 h 4395983"/>
              <a:gd name="connsiteX82" fmla="*/ 640908 w 6424245"/>
              <a:gd name="connsiteY82" fmla="*/ 1372687 h 4395983"/>
              <a:gd name="connsiteX83" fmla="*/ 726109 w 6424245"/>
              <a:gd name="connsiteY83" fmla="*/ 1455320 h 4395983"/>
              <a:gd name="connsiteX84" fmla="*/ 640908 w 6424245"/>
              <a:gd name="connsiteY84" fmla="*/ 1537953 h 4395983"/>
              <a:gd name="connsiteX85" fmla="*/ 555708 w 6424245"/>
              <a:gd name="connsiteY85" fmla="*/ 1455320 h 4395983"/>
              <a:gd name="connsiteX86" fmla="*/ 640908 w 6424245"/>
              <a:gd name="connsiteY86" fmla="*/ 1372687 h 4395983"/>
              <a:gd name="connsiteX87" fmla="*/ 967591 w 6424245"/>
              <a:gd name="connsiteY87" fmla="*/ 1043181 h 4395983"/>
              <a:gd name="connsiteX88" fmla="*/ 2952109 w 6424245"/>
              <a:gd name="connsiteY88" fmla="*/ 1043181 h 4395983"/>
              <a:gd name="connsiteX89" fmla="*/ 3047643 w 6424245"/>
              <a:gd name="connsiteY89" fmla="*/ 1116092 h 4395983"/>
              <a:gd name="connsiteX90" fmla="*/ 3047643 w 6424245"/>
              <a:gd name="connsiteY90" fmla="*/ 1135535 h 4395983"/>
              <a:gd name="connsiteX91" fmla="*/ 2952109 w 6424245"/>
              <a:gd name="connsiteY91" fmla="*/ 1208447 h 4395983"/>
              <a:gd name="connsiteX92" fmla="*/ 967591 w 6424245"/>
              <a:gd name="connsiteY92" fmla="*/ 1208447 h 4395983"/>
              <a:gd name="connsiteX93" fmla="*/ 876399 w 6424245"/>
              <a:gd name="connsiteY93" fmla="*/ 1135535 h 4395983"/>
              <a:gd name="connsiteX94" fmla="*/ 876399 w 6424245"/>
              <a:gd name="connsiteY94" fmla="*/ 1116092 h 4395983"/>
              <a:gd name="connsiteX95" fmla="*/ 967591 w 6424245"/>
              <a:gd name="connsiteY95" fmla="*/ 1043181 h 4395983"/>
              <a:gd name="connsiteX96" fmla="*/ 640908 w 6424245"/>
              <a:gd name="connsiteY96" fmla="*/ 1043181 h 4395983"/>
              <a:gd name="connsiteX97" fmla="*/ 726109 w 6424245"/>
              <a:gd name="connsiteY97" fmla="*/ 1125814 h 4395983"/>
              <a:gd name="connsiteX98" fmla="*/ 640908 w 6424245"/>
              <a:gd name="connsiteY98" fmla="*/ 1208447 h 4395983"/>
              <a:gd name="connsiteX99" fmla="*/ 555708 w 6424245"/>
              <a:gd name="connsiteY99" fmla="*/ 1125814 h 4395983"/>
              <a:gd name="connsiteX100" fmla="*/ 640908 w 6424245"/>
              <a:gd name="connsiteY100" fmla="*/ 1043181 h 4395983"/>
              <a:gd name="connsiteX101" fmla="*/ 324140 w 6424245"/>
              <a:gd name="connsiteY101" fmla="*/ 703848 h 4395983"/>
              <a:gd name="connsiteX102" fmla="*/ 324140 w 6424245"/>
              <a:gd name="connsiteY102" fmla="*/ 4113425 h 4395983"/>
              <a:gd name="connsiteX103" fmla="*/ 6100105 w 6424245"/>
              <a:gd name="connsiteY103" fmla="*/ 4113425 h 4395983"/>
              <a:gd name="connsiteX104" fmla="*/ 6100105 w 6424245"/>
              <a:gd name="connsiteY104" fmla="*/ 703848 h 4395983"/>
              <a:gd name="connsiteX105" fmla="*/ 193423 w 6424245"/>
              <a:gd name="connsiteY105" fmla="*/ 0 h 4395983"/>
              <a:gd name="connsiteX106" fmla="*/ 6230823 w 6424245"/>
              <a:gd name="connsiteY106" fmla="*/ 0 h 4395983"/>
              <a:gd name="connsiteX107" fmla="*/ 6424245 w 6424245"/>
              <a:gd name="connsiteY107" fmla="*/ 193423 h 4395983"/>
              <a:gd name="connsiteX108" fmla="*/ 6424245 w 6424245"/>
              <a:gd name="connsiteY108" fmla="*/ 4202560 h 4395983"/>
              <a:gd name="connsiteX109" fmla="*/ 6230823 w 6424245"/>
              <a:gd name="connsiteY109" fmla="*/ 4395983 h 4395983"/>
              <a:gd name="connsiteX110" fmla="*/ 193423 w 6424245"/>
              <a:gd name="connsiteY110" fmla="*/ 4395983 h 4395983"/>
              <a:gd name="connsiteX111" fmla="*/ 0 w 6424245"/>
              <a:gd name="connsiteY111" fmla="*/ 4202560 h 4395983"/>
              <a:gd name="connsiteX112" fmla="*/ 0 w 6424245"/>
              <a:gd name="connsiteY112" fmla="*/ 193423 h 4395983"/>
              <a:gd name="connsiteX113" fmla="*/ 193423 w 6424245"/>
              <a:gd name="connsiteY113" fmla="*/ 0 h 43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424245" h="4395983">
                <a:moveTo>
                  <a:pt x="1329613" y="2742987"/>
                </a:moveTo>
                <a:cubicBezTo>
                  <a:pt x="1183347" y="2742987"/>
                  <a:pt x="1054387" y="2817095"/>
                  <a:pt x="978237" y="2929812"/>
                </a:cubicBezTo>
                <a:lnTo>
                  <a:pt x="968047" y="2948585"/>
                </a:lnTo>
                <a:lnTo>
                  <a:pt x="1339725" y="3156740"/>
                </a:lnTo>
                <a:lnTo>
                  <a:pt x="959729" y="3369555"/>
                </a:lnTo>
                <a:lnTo>
                  <a:pt x="978237" y="3403654"/>
                </a:lnTo>
                <a:cubicBezTo>
                  <a:pt x="1054387" y="3516371"/>
                  <a:pt x="1183347" y="3590479"/>
                  <a:pt x="1329613" y="3590479"/>
                </a:cubicBezTo>
                <a:cubicBezTo>
                  <a:pt x="1563643" y="3590479"/>
                  <a:pt x="1753361" y="3400762"/>
                  <a:pt x="1753361" y="3166733"/>
                </a:cubicBezTo>
                <a:cubicBezTo>
                  <a:pt x="1753361" y="2932704"/>
                  <a:pt x="1563643" y="2742987"/>
                  <a:pt x="1329613" y="2742987"/>
                </a:cubicBezTo>
                <a:close/>
                <a:moveTo>
                  <a:pt x="1329613" y="2630820"/>
                </a:moveTo>
                <a:cubicBezTo>
                  <a:pt x="1625591" y="2630820"/>
                  <a:pt x="1865527" y="2870756"/>
                  <a:pt x="1865527" y="3166733"/>
                </a:cubicBezTo>
                <a:cubicBezTo>
                  <a:pt x="1865527" y="3462710"/>
                  <a:pt x="1625591" y="3702646"/>
                  <a:pt x="1329613" y="3702646"/>
                </a:cubicBezTo>
                <a:cubicBezTo>
                  <a:pt x="1033637" y="3702646"/>
                  <a:pt x="793701" y="3462710"/>
                  <a:pt x="793701" y="3166733"/>
                </a:cubicBezTo>
                <a:cubicBezTo>
                  <a:pt x="793701" y="2870756"/>
                  <a:pt x="1033637" y="2630820"/>
                  <a:pt x="1329613" y="2630820"/>
                </a:cubicBezTo>
                <a:close/>
                <a:moveTo>
                  <a:pt x="967611" y="2032726"/>
                </a:moveTo>
                <a:cubicBezTo>
                  <a:pt x="967611" y="2032726"/>
                  <a:pt x="967611" y="2032726"/>
                  <a:pt x="2865681" y="2032726"/>
                </a:cubicBezTo>
                <a:cubicBezTo>
                  <a:pt x="2917801" y="2032726"/>
                  <a:pt x="2961235" y="2066751"/>
                  <a:pt x="2961235" y="2105638"/>
                </a:cubicBezTo>
                <a:cubicBezTo>
                  <a:pt x="2961235" y="2105638"/>
                  <a:pt x="2961235" y="2105638"/>
                  <a:pt x="2961235" y="2125081"/>
                </a:cubicBezTo>
                <a:cubicBezTo>
                  <a:pt x="2961235" y="2163967"/>
                  <a:pt x="2917801" y="2197992"/>
                  <a:pt x="2865681" y="2197992"/>
                </a:cubicBezTo>
                <a:cubicBezTo>
                  <a:pt x="2865681" y="2197992"/>
                  <a:pt x="2865681" y="2197992"/>
                  <a:pt x="967611" y="2197992"/>
                </a:cubicBezTo>
                <a:cubicBezTo>
                  <a:pt x="915489" y="2197992"/>
                  <a:pt x="876399" y="2163967"/>
                  <a:pt x="876399" y="2125081"/>
                </a:cubicBezTo>
                <a:cubicBezTo>
                  <a:pt x="876399" y="2125081"/>
                  <a:pt x="876399" y="2125081"/>
                  <a:pt x="876399" y="2105638"/>
                </a:cubicBezTo>
                <a:cubicBezTo>
                  <a:pt x="876399" y="2066751"/>
                  <a:pt x="915489" y="2032726"/>
                  <a:pt x="967611" y="2032726"/>
                </a:cubicBezTo>
                <a:close/>
                <a:moveTo>
                  <a:pt x="640908" y="2032726"/>
                </a:moveTo>
                <a:cubicBezTo>
                  <a:pt x="687963" y="2032726"/>
                  <a:pt x="726109" y="2069722"/>
                  <a:pt x="726109" y="2115359"/>
                </a:cubicBezTo>
                <a:cubicBezTo>
                  <a:pt x="726109" y="2160996"/>
                  <a:pt x="687963" y="2197992"/>
                  <a:pt x="640908" y="2197992"/>
                </a:cubicBezTo>
                <a:cubicBezTo>
                  <a:pt x="593853" y="2197992"/>
                  <a:pt x="555708" y="2160996"/>
                  <a:pt x="555708" y="2115359"/>
                </a:cubicBezTo>
                <a:cubicBezTo>
                  <a:pt x="555708" y="2069722"/>
                  <a:pt x="593853" y="2032726"/>
                  <a:pt x="640908" y="2032726"/>
                </a:cubicBezTo>
                <a:close/>
                <a:moveTo>
                  <a:pt x="640908" y="1703220"/>
                </a:moveTo>
                <a:cubicBezTo>
                  <a:pt x="687963" y="1703220"/>
                  <a:pt x="726109" y="1739986"/>
                  <a:pt x="726109" y="1785340"/>
                </a:cubicBezTo>
                <a:cubicBezTo>
                  <a:pt x="726109" y="1830694"/>
                  <a:pt x="687963" y="1867460"/>
                  <a:pt x="640908" y="1867460"/>
                </a:cubicBezTo>
                <a:cubicBezTo>
                  <a:pt x="593853" y="1867460"/>
                  <a:pt x="555708" y="1830694"/>
                  <a:pt x="555708" y="1785340"/>
                </a:cubicBezTo>
                <a:cubicBezTo>
                  <a:pt x="555708" y="1739986"/>
                  <a:pt x="593853" y="1703220"/>
                  <a:pt x="640908" y="1703220"/>
                </a:cubicBezTo>
                <a:close/>
                <a:moveTo>
                  <a:pt x="967597" y="1703220"/>
                </a:moveTo>
                <a:cubicBezTo>
                  <a:pt x="967597" y="1703220"/>
                  <a:pt x="967597" y="1703220"/>
                  <a:pt x="2639561" y="1703220"/>
                </a:cubicBezTo>
                <a:cubicBezTo>
                  <a:pt x="2691673" y="1703220"/>
                  <a:pt x="2735101" y="1737034"/>
                  <a:pt x="2735101" y="1775679"/>
                </a:cubicBezTo>
                <a:cubicBezTo>
                  <a:pt x="2735101" y="1775679"/>
                  <a:pt x="2735101" y="1775679"/>
                  <a:pt x="2735101" y="1795001"/>
                </a:cubicBezTo>
                <a:cubicBezTo>
                  <a:pt x="2735101" y="1833646"/>
                  <a:pt x="2691673" y="1867460"/>
                  <a:pt x="2639561" y="1867460"/>
                </a:cubicBezTo>
                <a:cubicBezTo>
                  <a:pt x="2639561" y="1867460"/>
                  <a:pt x="2639561" y="1867460"/>
                  <a:pt x="967597" y="1867460"/>
                </a:cubicBezTo>
                <a:cubicBezTo>
                  <a:pt x="915483" y="1867460"/>
                  <a:pt x="876399" y="1833646"/>
                  <a:pt x="876399" y="1795001"/>
                </a:cubicBezTo>
                <a:cubicBezTo>
                  <a:pt x="876399" y="1795001"/>
                  <a:pt x="876399" y="1795001"/>
                  <a:pt x="876399" y="1775679"/>
                </a:cubicBezTo>
                <a:cubicBezTo>
                  <a:pt x="876399" y="1737034"/>
                  <a:pt x="915483" y="1703220"/>
                  <a:pt x="967597" y="1703220"/>
                </a:cubicBezTo>
                <a:close/>
                <a:moveTo>
                  <a:pt x="4146801" y="1627224"/>
                </a:moveTo>
                <a:cubicBezTo>
                  <a:pt x="4146801" y="1627224"/>
                  <a:pt x="4146801" y="1627224"/>
                  <a:pt x="4184153" y="1627224"/>
                </a:cubicBezTo>
                <a:cubicBezTo>
                  <a:pt x="4269529" y="1627224"/>
                  <a:pt x="4338895" y="1671631"/>
                  <a:pt x="4338895" y="1720478"/>
                </a:cubicBezTo>
                <a:cubicBezTo>
                  <a:pt x="4338895" y="1720478"/>
                  <a:pt x="4338895" y="1720478"/>
                  <a:pt x="4338895" y="3510076"/>
                </a:cubicBezTo>
                <a:cubicBezTo>
                  <a:pt x="4338895" y="3510076"/>
                  <a:pt x="4338895" y="3510076"/>
                  <a:pt x="4659051" y="3510076"/>
                </a:cubicBezTo>
                <a:cubicBezTo>
                  <a:pt x="4659051" y="3510076"/>
                  <a:pt x="4659051" y="3510076"/>
                  <a:pt x="4659051" y="2568650"/>
                </a:cubicBezTo>
                <a:cubicBezTo>
                  <a:pt x="4659051" y="2519802"/>
                  <a:pt x="4744427" y="2497599"/>
                  <a:pt x="4829801" y="2497599"/>
                </a:cubicBezTo>
                <a:cubicBezTo>
                  <a:pt x="4829801" y="2497599"/>
                  <a:pt x="4829801" y="2497599"/>
                  <a:pt x="4867153" y="2497599"/>
                </a:cubicBezTo>
                <a:cubicBezTo>
                  <a:pt x="4947191" y="2497599"/>
                  <a:pt x="5043239" y="2519802"/>
                  <a:pt x="5043239" y="2568650"/>
                </a:cubicBezTo>
                <a:cubicBezTo>
                  <a:pt x="5043239" y="2568650"/>
                  <a:pt x="5043239" y="2568650"/>
                  <a:pt x="5043239" y="3510076"/>
                </a:cubicBezTo>
                <a:cubicBezTo>
                  <a:pt x="5043239" y="3510076"/>
                  <a:pt x="5043239" y="3510076"/>
                  <a:pt x="5363395" y="3510076"/>
                </a:cubicBezTo>
                <a:cubicBezTo>
                  <a:pt x="5363395" y="3510076"/>
                  <a:pt x="5363395" y="3510076"/>
                  <a:pt x="5363395" y="2151225"/>
                </a:cubicBezTo>
                <a:cubicBezTo>
                  <a:pt x="5363395" y="2102378"/>
                  <a:pt x="5422089" y="2053530"/>
                  <a:pt x="5507465" y="2053530"/>
                </a:cubicBezTo>
                <a:cubicBezTo>
                  <a:pt x="5507465" y="2053530"/>
                  <a:pt x="5507465" y="2053530"/>
                  <a:pt x="5544817" y="2053530"/>
                </a:cubicBezTo>
                <a:cubicBezTo>
                  <a:pt x="5630191" y="2053530"/>
                  <a:pt x="5704895" y="2102378"/>
                  <a:pt x="5704895" y="2151225"/>
                </a:cubicBezTo>
                <a:cubicBezTo>
                  <a:pt x="5704895" y="2151225"/>
                  <a:pt x="5704895" y="2151225"/>
                  <a:pt x="5704895" y="3510076"/>
                </a:cubicBezTo>
                <a:cubicBezTo>
                  <a:pt x="5704895" y="3510076"/>
                  <a:pt x="5704895" y="3510076"/>
                  <a:pt x="5843629" y="3510076"/>
                </a:cubicBezTo>
                <a:cubicBezTo>
                  <a:pt x="5875645" y="3510076"/>
                  <a:pt x="5902325" y="3541161"/>
                  <a:pt x="5902325" y="3572245"/>
                </a:cubicBezTo>
                <a:cubicBezTo>
                  <a:pt x="5902325" y="3603330"/>
                  <a:pt x="5875645" y="3634415"/>
                  <a:pt x="5843629" y="3634415"/>
                </a:cubicBezTo>
                <a:cubicBezTo>
                  <a:pt x="5843629" y="3634415"/>
                  <a:pt x="5843629" y="3634415"/>
                  <a:pt x="3159655" y="3634415"/>
                </a:cubicBezTo>
                <a:cubicBezTo>
                  <a:pt x="3127639" y="3634415"/>
                  <a:pt x="3100959" y="3603330"/>
                  <a:pt x="3100959" y="3572245"/>
                </a:cubicBezTo>
                <a:cubicBezTo>
                  <a:pt x="3100959" y="3541161"/>
                  <a:pt x="3127639" y="3510076"/>
                  <a:pt x="3159655" y="3510076"/>
                </a:cubicBezTo>
                <a:cubicBezTo>
                  <a:pt x="3159655" y="3510076"/>
                  <a:pt x="3159655" y="3510076"/>
                  <a:pt x="3335741" y="3510076"/>
                </a:cubicBezTo>
                <a:cubicBezTo>
                  <a:pt x="3335741" y="3510076"/>
                  <a:pt x="3335741" y="3510076"/>
                  <a:pt x="3335741" y="2883939"/>
                </a:cubicBezTo>
                <a:cubicBezTo>
                  <a:pt x="3335741" y="2835091"/>
                  <a:pt x="3383763" y="2799566"/>
                  <a:pt x="3469139" y="2799566"/>
                </a:cubicBezTo>
                <a:cubicBezTo>
                  <a:pt x="3469139" y="2799566"/>
                  <a:pt x="3469139" y="2799566"/>
                  <a:pt x="3506489" y="2799566"/>
                </a:cubicBezTo>
                <a:cubicBezTo>
                  <a:pt x="3586529" y="2799566"/>
                  <a:pt x="3655897" y="2835091"/>
                  <a:pt x="3655897" y="2883939"/>
                </a:cubicBezTo>
                <a:cubicBezTo>
                  <a:pt x="3655897" y="2883939"/>
                  <a:pt x="3655897" y="2883939"/>
                  <a:pt x="3655897" y="3510076"/>
                </a:cubicBezTo>
                <a:cubicBezTo>
                  <a:pt x="3655897" y="3510076"/>
                  <a:pt x="3655897" y="3510076"/>
                  <a:pt x="3997395" y="3510076"/>
                </a:cubicBezTo>
                <a:cubicBezTo>
                  <a:pt x="3997395" y="3510076"/>
                  <a:pt x="3997395" y="3510076"/>
                  <a:pt x="3997395" y="1720478"/>
                </a:cubicBezTo>
                <a:cubicBezTo>
                  <a:pt x="3997395" y="1671631"/>
                  <a:pt x="4066763" y="1627224"/>
                  <a:pt x="4146801" y="1627224"/>
                </a:cubicBezTo>
                <a:close/>
                <a:moveTo>
                  <a:pt x="967641" y="1372687"/>
                </a:moveTo>
                <a:cubicBezTo>
                  <a:pt x="967641" y="1372687"/>
                  <a:pt x="967641" y="1372687"/>
                  <a:pt x="3005373" y="1372687"/>
                </a:cubicBezTo>
                <a:cubicBezTo>
                  <a:pt x="3057511" y="1372687"/>
                  <a:pt x="3100959" y="1406712"/>
                  <a:pt x="3100959" y="1445598"/>
                </a:cubicBezTo>
                <a:cubicBezTo>
                  <a:pt x="3100959" y="1445598"/>
                  <a:pt x="3100959" y="1445598"/>
                  <a:pt x="3100959" y="1465041"/>
                </a:cubicBezTo>
                <a:cubicBezTo>
                  <a:pt x="3100959" y="1503928"/>
                  <a:pt x="3057511" y="1537953"/>
                  <a:pt x="3005373" y="1537953"/>
                </a:cubicBezTo>
                <a:cubicBezTo>
                  <a:pt x="3005373" y="1537953"/>
                  <a:pt x="3005373" y="1537953"/>
                  <a:pt x="967641" y="1537953"/>
                </a:cubicBezTo>
                <a:cubicBezTo>
                  <a:pt x="915503" y="1537953"/>
                  <a:pt x="876399" y="1503928"/>
                  <a:pt x="876399" y="1465041"/>
                </a:cubicBezTo>
                <a:cubicBezTo>
                  <a:pt x="876399" y="1465041"/>
                  <a:pt x="876399" y="1465041"/>
                  <a:pt x="876399" y="1445598"/>
                </a:cubicBezTo>
                <a:cubicBezTo>
                  <a:pt x="876399" y="1406712"/>
                  <a:pt x="915503" y="1372687"/>
                  <a:pt x="967641" y="1372687"/>
                </a:cubicBezTo>
                <a:close/>
                <a:moveTo>
                  <a:pt x="640908" y="1372687"/>
                </a:moveTo>
                <a:cubicBezTo>
                  <a:pt x="687963" y="1372687"/>
                  <a:pt x="726109" y="1409683"/>
                  <a:pt x="726109" y="1455320"/>
                </a:cubicBezTo>
                <a:cubicBezTo>
                  <a:pt x="726109" y="1500957"/>
                  <a:pt x="687963" y="1537953"/>
                  <a:pt x="640908" y="1537953"/>
                </a:cubicBezTo>
                <a:cubicBezTo>
                  <a:pt x="593853" y="1537953"/>
                  <a:pt x="555708" y="1500957"/>
                  <a:pt x="555708" y="1455320"/>
                </a:cubicBezTo>
                <a:cubicBezTo>
                  <a:pt x="555708" y="1409683"/>
                  <a:pt x="593853" y="1372687"/>
                  <a:pt x="640908" y="1372687"/>
                </a:cubicBezTo>
                <a:close/>
                <a:moveTo>
                  <a:pt x="967591" y="1043181"/>
                </a:moveTo>
                <a:cubicBezTo>
                  <a:pt x="967591" y="1043181"/>
                  <a:pt x="967591" y="1043181"/>
                  <a:pt x="2952109" y="1043181"/>
                </a:cubicBezTo>
                <a:cubicBezTo>
                  <a:pt x="3004217" y="1043181"/>
                  <a:pt x="3047643" y="1077206"/>
                  <a:pt x="3047643" y="1116092"/>
                </a:cubicBezTo>
                <a:cubicBezTo>
                  <a:pt x="3047643" y="1116092"/>
                  <a:pt x="3047643" y="1116092"/>
                  <a:pt x="3047643" y="1135535"/>
                </a:cubicBezTo>
                <a:cubicBezTo>
                  <a:pt x="3047643" y="1174422"/>
                  <a:pt x="3004217" y="1208447"/>
                  <a:pt x="2952109" y="1208447"/>
                </a:cubicBezTo>
                <a:cubicBezTo>
                  <a:pt x="2952109" y="1208447"/>
                  <a:pt x="2952109" y="1208447"/>
                  <a:pt x="967591" y="1208447"/>
                </a:cubicBezTo>
                <a:cubicBezTo>
                  <a:pt x="915481" y="1208447"/>
                  <a:pt x="876399" y="1174422"/>
                  <a:pt x="876399" y="1135535"/>
                </a:cubicBezTo>
                <a:cubicBezTo>
                  <a:pt x="876399" y="1135535"/>
                  <a:pt x="876399" y="1135535"/>
                  <a:pt x="876399" y="1116092"/>
                </a:cubicBezTo>
                <a:cubicBezTo>
                  <a:pt x="876399" y="1077206"/>
                  <a:pt x="915481" y="1043181"/>
                  <a:pt x="967591" y="1043181"/>
                </a:cubicBezTo>
                <a:close/>
                <a:moveTo>
                  <a:pt x="640908" y="1043181"/>
                </a:moveTo>
                <a:cubicBezTo>
                  <a:pt x="687963" y="1043181"/>
                  <a:pt x="726109" y="1080177"/>
                  <a:pt x="726109" y="1125814"/>
                </a:cubicBezTo>
                <a:cubicBezTo>
                  <a:pt x="726109" y="1171451"/>
                  <a:pt x="687963" y="1208447"/>
                  <a:pt x="640908" y="1208447"/>
                </a:cubicBezTo>
                <a:cubicBezTo>
                  <a:pt x="593853" y="1208447"/>
                  <a:pt x="555708" y="1171451"/>
                  <a:pt x="555708" y="1125814"/>
                </a:cubicBezTo>
                <a:cubicBezTo>
                  <a:pt x="555708" y="1080177"/>
                  <a:pt x="593853" y="1043181"/>
                  <a:pt x="640908" y="1043181"/>
                </a:cubicBezTo>
                <a:close/>
                <a:moveTo>
                  <a:pt x="324140" y="703848"/>
                </a:moveTo>
                <a:lnTo>
                  <a:pt x="324140" y="4113425"/>
                </a:lnTo>
                <a:lnTo>
                  <a:pt x="6100105" y="4113425"/>
                </a:lnTo>
                <a:lnTo>
                  <a:pt x="6100105" y="703848"/>
                </a:lnTo>
                <a:close/>
                <a:moveTo>
                  <a:pt x="193423" y="0"/>
                </a:moveTo>
                <a:lnTo>
                  <a:pt x="6230823" y="0"/>
                </a:lnTo>
                <a:cubicBezTo>
                  <a:pt x="6337649" y="0"/>
                  <a:pt x="6424245" y="86598"/>
                  <a:pt x="6424245" y="193423"/>
                </a:cubicBezTo>
                <a:lnTo>
                  <a:pt x="6424245" y="4202560"/>
                </a:lnTo>
                <a:cubicBezTo>
                  <a:pt x="6424245" y="4309385"/>
                  <a:pt x="6337649" y="4395983"/>
                  <a:pt x="6230823" y="4395983"/>
                </a:cubicBezTo>
                <a:lnTo>
                  <a:pt x="193423" y="4395983"/>
                </a:lnTo>
                <a:cubicBezTo>
                  <a:pt x="86598" y="4395983"/>
                  <a:pt x="0" y="4309385"/>
                  <a:pt x="0" y="4202560"/>
                </a:cubicBezTo>
                <a:lnTo>
                  <a:pt x="0" y="193423"/>
                </a:lnTo>
                <a:cubicBezTo>
                  <a:pt x="0" y="86598"/>
                  <a:pt x="86598" y="0"/>
                  <a:pt x="19342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Freeform 362"/>
          <p:cNvSpPr>
            <a:spLocks noChangeAspect="1"/>
          </p:cNvSpPr>
          <p:nvPr/>
        </p:nvSpPr>
        <p:spPr bwMode="auto">
          <a:xfrm rot="19207886">
            <a:off x="5944320" y="2276036"/>
            <a:ext cx="665093" cy="1188551"/>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nvGrpSpPr>
          <p:cNvPr id="36" name="Group 35"/>
          <p:cNvGrpSpPr/>
          <p:nvPr/>
        </p:nvGrpSpPr>
        <p:grpSpPr>
          <a:xfrm>
            <a:off x="798153" y="2724949"/>
            <a:ext cx="1591588" cy="492911"/>
            <a:chOff x="2549163" y="1542688"/>
            <a:chExt cx="2388735" cy="739785"/>
          </a:xfrm>
          <a:solidFill>
            <a:schemeClr val="bg1"/>
          </a:solidFill>
        </p:grpSpPr>
        <p:sp>
          <p:nvSpPr>
            <p:cNvPr id="37" name="Round Same Side Corner Rectangle 11"/>
            <p:cNvSpPr/>
            <p:nvPr/>
          </p:nvSpPr>
          <p:spPr>
            <a:xfrm>
              <a:off x="3040048" y="1542688"/>
              <a:ext cx="998085" cy="721233"/>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algn="ctr" defTabSz="914224">
                <a:defRPr/>
              </a:pPr>
              <a:endParaRPr lang="en-US" sz="1599" kern="0" dirty="0">
                <a:solidFill>
                  <a:srgbClr val="B4A0FF"/>
                </a:solidFill>
                <a:latin typeface="Segoe"/>
              </a:endParaRPr>
            </a:p>
          </p:txBody>
        </p:sp>
        <p:sp>
          <p:nvSpPr>
            <p:cNvPr id="38" name="Rounded Rectangle 223"/>
            <p:cNvSpPr/>
            <p:nvPr/>
          </p:nvSpPr>
          <p:spPr bwMode="auto">
            <a:xfrm>
              <a:off x="2549163" y="1634121"/>
              <a:ext cx="368617"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ounded Rectangle 6"/>
            <p:cNvSpPr/>
            <p:nvPr/>
          </p:nvSpPr>
          <p:spPr bwMode="auto">
            <a:xfrm rot="16200000">
              <a:off x="4222719" y="1520282"/>
              <a:ext cx="591629" cy="838729"/>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defTabSz="822795">
                <a:defRPr/>
              </a:pPr>
              <a:endParaRPr lang="en-US" spc="-135" dirty="0">
                <a:gradFill>
                  <a:gsLst>
                    <a:gs pos="0">
                      <a:srgbClr val="FFFFFF"/>
                    </a:gs>
                    <a:gs pos="100000">
                      <a:srgbClr val="FFFFFF"/>
                    </a:gs>
                  </a:gsLst>
                  <a:lin ang="5400000" scaled="0"/>
                </a:gradFill>
                <a:latin typeface="Segoe Light" pitchFamily="34" charset="0"/>
              </a:endParaRPr>
            </a:p>
          </p:txBody>
        </p:sp>
      </p:grpSp>
      <p:grpSp>
        <p:nvGrpSpPr>
          <p:cNvPr id="40" name="Group 39"/>
          <p:cNvGrpSpPr>
            <a:grpSpLocks noChangeAspect="1"/>
          </p:cNvGrpSpPr>
          <p:nvPr/>
        </p:nvGrpSpPr>
        <p:grpSpPr>
          <a:xfrm>
            <a:off x="8027681" y="2356126"/>
            <a:ext cx="848811" cy="1133466"/>
            <a:chOff x="10036997" y="2439550"/>
            <a:chExt cx="436467" cy="582841"/>
          </a:xfrm>
          <a:solidFill>
            <a:schemeClr val="bg1"/>
          </a:solidFill>
        </p:grpSpPr>
        <p:sp>
          <p:nvSpPr>
            <p:cNvPr id="41" name="Freeform 40"/>
            <p:cNvSpPr>
              <a:spLocks noChangeAspect="1"/>
            </p:cNvSpPr>
            <p:nvPr/>
          </p:nvSpPr>
          <p:spPr bwMode="auto">
            <a:xfrm rot="16200000">
              <a:off x="9963810" y="2512737"/>
              <a:ext cx="582841" cy="436467"/>
            </a:xfrm>
            <a:custGeom>
              <a:avLst/>
              <a:gdLst>
                <a:gd name="connsiteX0" fmla="*/ 221728 w 582841"/>
                <a:gd name="connsiteY0" fmla="*/ 360901 h 436467"/>
                <a:gd name="connsiteX1" fmla="*/ 208302 w 582841"/>
                <a:gd name="connsiteY1" fmla="*/ 347475 h 436467"/>
                <a:gd name="connsiteX2" fmla="*/ 64527 w 582841"/>
                <a:gd name="connsiteY2" fmla="*/ 347475 h 436467"/>
                <a:gd name="connsiteX3" fmla="*/ 51101 w 582841"/>
                <a:gd name="connsiteY3" fmla="*/ 360901 h 436467"/>
                <a:gd name="connsiteX4" fmla="*/ 51101 w 582841"/>
                <a:gd name="connsiteY4" fmla="*/ 379768 h 436467"/>
                <a:gd name="connsiteX5" fmla="*/ 64527 w 582841"/>
                <a:gd name="connsiteY5" fmla="*/ 393194 h 436467"/>
                <a:gd name="connsiteX6" fmla="*/ 208302 w 582841"/>
                <a:gd name="connsiteY6" fmla="*/ 393194 h 436467"/>
                <a:gd name="connsiteX7" fmla="*/ 221728 w 582841"/>
                <a:gd name="connsiteY7" fmla="*/ 379768 h 436467"/>
                <a:gd name="connsiteX8" fmla="*/ 447470 w 582841"/>
                <a:gd name="connsiteY8" fmla="*/ 370334 h 436467"/>
                <a:gd name="connsiteX9" fmla="*/ 424610 w 582841"/>
                <a:gd name="connsiteY9" fmla="*/ 347474 h 436467"/>
                <a:gd name="connsiteX10" fmla="*/ 401750 w 582841"/>
                <a:gd name="connsiteY10" fmla="*/ 370334 h 436467"/>
                <a:gd name="connsiteX11" fmla="*/ 424610 w 582841"/>
                <a:gd name="connsiteY11" fmla="*/ 393194 h 436467"/>
                <a:gd name="connsiteX12" fmla="*/ 447470 w 582841"/>
                <a:gd name="connsiteY12" fmla="*/ 370334 h 436467"/>
                <a:gd name="connsiteX13" fmla="*/ 525714 w 582841"/>
                <a:gd name="connsiteY13" fmla="*/ 370334 h 436467"/>
                <a:gd name="connsiteX14" fmla="*/ 502854 w 582841"/>
                <a:gd name="connsiteY14" fmla="*/ 347474 h 436467"/>
                <a:gd name="connsiteX15" fmla="*/ 479994 w 582841"/>
                <a:gd name="connsiteY15" fmla="*/ 370334 h 436467"/>
                <a:gd name="connsiteX16" fmla="*/ 502854 w 582841"/>
                <a:gd name="connsiteY16" fmla="*/ 393194 h 436467"/>
                <a:gd name="connsiteX17" fmla="*/ 525714 w 582841"/>
                <a:gd name="connsiteY17" fmla="*/ 370334 h 436467"/>
                <a:gd name="connsiteX18" fmla="*/ 549490 w 582841"/>
                <a:gd name="connsiteY18" fmla="*/ 38944 h 436467"/>
                <a:gd name="connsiteX19" fmla="*/ 33350 w 582841"/>
                <a:gd name="connsiteY19" fmla="*/ 38944 h 436467"/>
                <a:gd name="connsiteX20" fmla="*/ 33350 w 582841"/>
                <a:gd name="connsiteY20" fmla="*/ 313754 h 436467"/>
                <a:gd name="connsiteX21" fmla="*/ 549490 w 582841"/>
                <a:gd name="connsiteY21" fmla="*/ 313754 h 436467"/>
                <a:gd name="connsiteX22" fmla="*/ 582841 w 582841"/>
                <a:gd name="connsiteY22" fmla="*/ 39441 h 436467"/>
                <a:gd name="connsiteX23" fmla="*/ 582841 w 582841"/>
                <a:gd name="connsiteY23" fmla="*/ 397028 h 436467"/>
                <a:gd name="connsiteX24" fmla="*/ 543402 w 582841"/>
                <a:gd name="connsiteY24" fmla="*/ 436467 h 436467"/>
                <a:gd name="connsiteX25" fmla="*/ 39439 w 582841"/>
                <a:gd name="connsiteY25" fmla="*/ 436467 h 436467"/>
                <a:gd name="connsiteX26" fmla="*/ 0 w 582841"/>
                <a:gd name="connsiteY26" fmla="*/ 397028 h 436467"/>
                <a:gd name="connsiteX27" fmla="*/ 0 w 582841"/>
                <a:gd name="connsiteY27" fmla="*/ 39441 h 436467"/>
                <a:gd name="connsiteX28" fmla="*/ 39439 w 582841"/>
                <a:gd name="connsiteY28" fmla="*/ 0 h 436467"/>
                <a:gd name="connsiteX29" fmla="*/ 543402 w 582841"/>
                <a:gd name="connsiteY29" fmla="*/ 0 h 436467"/>
                <a:gd name="connsiteX30" fmla="*/ 582841 w 582841"/>
                <a:gd name="connsiteY30" fmla="*/ 39441 h 43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2841" h="436467">
                  <a:moveTo>
                    <a:pt x="221728" y="360901"/>
                  </a:moveTo>
                  <a:cubicBezTo>
                    <a:pt x="221728" y="353486"/>
                    <a:pt x="215717" y="347475"/>
                    <a:pt x="208302" y="347475"/>
                  </a:cubicBezTo>
                  <a:lnTo>
                    <a:pt x="64527" y="347475"/>
                  </a:lnTo>
                  <a:cubicBezTo>
                    <a:pt x="57112" y="347475"/>
                    <a:pt x="51101" y="353486"/>
                    <a:pt x="51101" y="360901"/>
                  </a:cubicBezTo>
                  <a:lnTo>
                    <a:pt x="51101" y="379768"/>
                  </a:lnTo>
                  <a:cubicBezTo>
                    <a:pt x="51101" y="387183"/>
                    <a:pt x="57112" y="393194"/>
                    <a:pt x="64527" y="393194"/>
                  </a:cubicBezTo>
                  <a:lnTo>
                    <a:pt x="208302" y="393194"/>
                  </a:lnTo>
                  <a:cubicBezTo>
                    <a:pt x="215717" y="393194"/>
                    <a:pt x="221728" y="387183"/>
                    <a:pt x="221728" y="379768"/>
                  </a:cubicBezTo>
                  <a:close/>
                  <a:moveTo>
                    <a:pt x="447470" y="370334"/>
                  </a:moveTo>
                  <a:cubicBezTo>
                    <a:pt x="447470" y="357709"/>
                    <a:pt x="437235" y="347474"/>
                    <a:pt x="424610" y="347474"/>
                  </a:cubicBezTo>
                  <a:cubicBezTo>
                    <a:pt x="411985" y="347474"/>
                    <a:pt x="401750" y="357709"/>
                    <a:pt x="401750" y="370334"/>
                  </a:cubicBezTo>
                  <a:cubicBezTo>
                    <a:pt x="401750" y="382959"/>
                    <a:pt x="411985" y="393194"/>
                    <a:pt x="424610" y="393194"/>
                  </a:cubicBezTo>
                  <a:cubicBezTo>
                    <a:pt x="437235" y="393194"/>
                    <a:pt x="447470" y="382959"/>
                    <a:pt x="447470" y="370334"/>
                  </a:cubicBezTo>
                  <a:close/>
                  <a:moveTo>
                    <a:pt x="525714" y="370334"/>
                  </a:moveTo>
                  <a:cubicBezTo>
                    <a:pt x="525714" y="357709"/>
                    <a:pt x="515479" y="347474"/>
                    <a:pt x="502854" y="347474"/>
                  </a:cubicBezTo>
                  <a:cubicBezTo>
                    <a:pt x="490229" y="347474"/>
                    <a:pt x="479994" y="357709"/>
                    <a:pt x="479994" y="370334"/>
                  </a:cubicBezTo>
                  <a:cubicBezTo>
                    <a:pt x="479994" y="382959"/>
                    <a:pt x="490229" y="393194"/>
                    <a:pt x="502854" y="393194"/>
                  </a:cubicBezTo>
                  <a:cubicBezTo>
                    <a:pt x="515479" y="393194"/>
                    <a:pt x="525714" y="382959"/>
                    <a:pt x="525714" y="370334"/>
                  </a:cubicBezTo>
                  <a:close/>
                  <a:moveTo>
                    <a:pt x="549490" y="38944"/>
                  </a:moveTo>
                  <a:lnTo>
                    <a:pt x="33350" y="38944"/>
                  </a:lnTo>
                  <a:lnTo>
                    <a:pt x="33350" y="313754"/>
                  </a:lnTo>
                  <a:lnTo>
                    <a:pt x="549490" y="313754"/>
                  </a:lnTo>
                  <a:close/>
                  <a:moveTo>
                    <a:pt x="582841" y="39441"/>
                  </a:moveTo>
                  <a:lnTo>
                    <a:pt x="582841" y="397028"/>
                  </a:lnTo>
                  <a:cubicBezTo>
                    <a:pt x="582841" y="418810"/>
                    <a:pt x="565184" y="436467"/>
                    <a:pt x="543402" y="436467"/>
                  </a:cubicBezTo>
                  <a:lnTo>
                    <a:pt x="39439" y="436467"/>
                  </a:lnTo>
                  <a:cubicBezTo>
                    <a:pt x="17658" y="436467"/>
                    <a:pt x="0" y="418810"/>
                    <a:pt x="0" y="397028"/>
                  </a:cubicBezTo>
                  <a:lnTo>
                    <a:pt x="0" y="39441"/>
                  </a:lnTo>
                  <a:cubicBezTo>
                    <a:pt x="0" y="17659"/>
                    <a:pt x="17658" y="0"/>
                    <a:pt x="39439" y="0"/>
                  </a:cubicBezTo>
                  <a:lnTo>
                    <a:pt x="543402" y="0"/>
                  </a:lnTo>
                  <a:cubicBezTo>
                    <a:pt x="565184" y="0"/>
                    <a:pt x="582841" y="17659"/>
                    <a:pt x="582841" y="3944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2" name="Group 41"/>
            <p:cNvGrpSpPr/>
            <p:nvPr/>
          </p:nvGrpSpPr>
          <p:grpSpPr>
            <a:xfrm>
              <a:off x="10093777" y="2484194"/>
              <a:ext cx="242663" cy="458557"/>
              <a:chOff x="9906038" y="2563229"/>
              <a:chExt cx="203686" cy="384903"/>
            </a:xfrm>
            <a:grpFill/>
          </p:grpSpPr>
          <p:grpSp>
            <p:nvGrpSpPr>
              <p:cNvPr id="43" name="Group 42"/>
              <p:cNvGrpSpPr/>
              <p:nvPr/>
            </p:nvGrpSpPr>
            <p:grpSpPr>
              <a:xfrm>
                <a:off x="10025141" y="2807959"/>
                <a:ext cx="84583" cy="51677"/>
                <a:chOff x="10495146" y="2518585"/>
                <a:chExt cx="329564" cy="201352"/>
              </a:xfrm>
              <a:grpFill/>
            </p:grpSpPr>
            <p:sp>
              <p:nvSpPr>
                <p:cNvPr id="69"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70"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72"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sp>
            <p:nvSpPr>
              <p:cNvPr id="44" name="Freeform 43"/>
              <p:cNvSpPr>
                <a:spLocks/>
              </p:cNvSpPr>
              <p:nvPr/>
            </p:nvSpPr>
            <p:spPr bwMode="gray">
              <a:xfrm>
                <a:off x="9910246" y="2902413"/>
                <a:ext cx="199478" cy="45719"/>
              </a:xfrm>
              <a:custGeom>
                <a:avLst/>
                <a:gdLst>
                  <a:gd name="connsiteX0" fmla="*/ 4475 w 146768"/>
                  <a:gd name="connsiteY0" fmla="*/ 87705 h 96352"/>
                  <a:gd name="connsiteX1" fmla="*/ 142293 w 146768"/>
                  <a:gd name="connsiteY1" fmla="*/ 87705 h 96352"/>
                  <a:gd name="connsiteX2" fmla="*/ 146768 w 146768"/>
                  <a:gd name="connsiteY2" fmla="*/ 91308 h 96352"/>
                  <a:gd name="connsiteX3" fmla="*/ 146768 w 146768"/>
                  <a:gd name="connsiteY3" fmla="*/ 92749 h 96352"/>
                  <a:gd name="connsiteX4" fmla="*/ 142293 w 146768"/>
                  <a:gd name="connsiteY4" fmla="*/ 96352 h 96352"/>
                  <a:gd name="connsiteX5" fmla="*/ 4475 w 146768"/>
                  <a:gd name="connsiteY5" fmla="*/ 96352 h 96352"/>
                  <a:gd name="connsiteX6" fmla="*/ 0 w 146768"/>
                  <a:gd name="connsiteY6" fmla="*/ 92749 h 96352"/>
                  <a:gd name="connsiteX7" fmla="*/ 0 w 146768"/>
                  <a:gd name="connsiteY7" fmla="*/ 91308 h 96352"/>
                  <a:gd name="connsiteX8" fmla="*/ 4475 w 146768"/>
                  <a:gd name="connsiteY8" fmla="*/ 87705 h 96352"/>
                  <a:gd name="connsiteX9" fmla="*/ 4475 w 146768"/>
                  <a:gd name="connsiteY9" fmla="*/ 58367 h 96352"/>
                  <a:gd name="connsiteX10" fmla="*/ 142293 w 146768"/>
                  <a:gd name="connsiteY10" fmla="*/ 58367 h 96352"/>
                  <a:gd name="connsiteX11" fmla="*/ 146768 w 146768"/>
                  <a:gd name="connsiteY11" fmla="*/ 62099 h 96352"/>
                  <a:gd name="connsiteX12" fmla="*/ 146768 w 146768"/>
                  <a:gd name="connsiteY12" fmla="*/ 63591 h 96352"/>
                  <a:gd name="connsiteX13" fmla="*/ 142293 w 146768"/>
                  <a:gd name="connsiteY13" fmla="*/ 67323 h 96352"/>
                  <a:gd name="connsiteX14" fmla="*/ 4475 w 146768"/>
                  <a:gd name="connsiteY14" fmla="*/ 67323 h 96352"/>
                  <a:gd name="connsiteX15" fmla="*/ 0 w 146768"/>
                  <a:gd name="connsiteY15" fmla="*/ 63591 h 96352"/>
                  <a:gd name="connsiteX16" fmla="*/ 0 w 146768"/>
                  <a:gd name="connsiteY16" fmla="*/ 62099 h 96352"/>
                  <a:gd name="connsiteX17" fmla="*/ 4475 w 146768"/>
                  <a:gd name="connsiteY17" fmla="*/ 58367 h 96352"/>
                  <a:gd name="connsiteX18" fmla="*/ 4475 w 146768"/>
                  <a:gd name="connsiteY18" fmla="*/ 29338 h 96352"/>
                  <a:gd name="connsiteX19" fmla="*/ 142293 w 146768"/>
                  <a:gd name="connsiteY19" fmla="*/ 29338 h 96352"/>
                  <a:gd name="connsiteX20" fmla="*/ 146768 w 146768"/>
                  <a:gd name="connsiteY20" fmla="*/ 32941 h 96352"/>
                  <a:gd name="connsiteX21" fmla="*/ 146768 w 146768"/>
                  <a:gd name="connsiteY21" fmla="*/ 34382 h 96352"/>
                  <a:gd name="connsiteX22" fmla="*/ 142293 w 146768"/>
                  <a:gd name="connsiteY22" fmla="*/ 37985 h 96352"/>
                  <a:gd name="connsiteX23" fmla="*/ 4475 w 146768"/>
                  <a:gd name="connsiteY23" fmla="*/ 37985 h 96352"/>
                  <a:gd name="connsiteX24" fmla="*/ 0 w 146768"/>
                  <a:gd name="connsiteY24" fmla="*/ 34382 h 96352"/>
                  <a:gd name="connsiteX25" fmla="*/ 0 w 146768"/>
                  <a:gd name="connsiteY25" fmla="*/ 32941 h 96352"/>
                  <a:gd name="connsiteX26" fmla="*/ 4475 w 146768"/>
                  <a:gd name="connsiteY26" fmla="*/ 29338 h 96352"/>
                  <a:gd name="connsiteX27" fmla="*/ 4475 w 146768"/>
                  <a:gd name="connsiteY27" fmla="*/ 0 h 96352"/>
                  <a:gd name="connsiteX28" fmla="*/ 142293 w 146768"/>
                  <a:gd name="connsiteY28" fmla="*/ 0 h 96352"/>
                  <a:gd name="connsiteX29" fmla="*/ 146768 w 146768"/>
                  <a:gd name="connsiteY29" fmla="*/ 3732 h 96352"/>
                  <a:gd name="connsiteX30" fmla="*/ 146768 w 146768"/>
                  <a:gd name="connsiteY30" fmla="*/ 5224 h 96352"/>
                  <a:gd name="connsiteX31" fmla="*/ 142293 w 146768"/>
                  <a:gd name="connsiteY31" fmla="*/ 8956 h 96352"/>
                  <a:gd name="connsiteX32" fmla="*/ 4475 w 146768"/>
                  <a:gd name="connsiteY32" fmla="*/ 8956 h 96352"/>
                  <a:gd name="connsiteX33" fmla="*/ 0 w 146768"/>
                  <a:gd name="connsiteY33" fmla="*/ 5224 h 96352"/>
                  <a:gd name="connsiteX34" fmla="*/ 0 w 146768"/>
                  <a:gd name="connsiteY34" fmla="*/ 3732 h 96352"/>
                  <a:gd name="connsiteX35" fmla="*/ 4475 w 146768"/>
                  <a:gd name="connsiteY35" fmla="*/ 0 h 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6768" h="96352">
                    <a:moveTo>
                      <a:pt x="4475" y="87705"/>
                    </a:moveTo>
                    <a:cubicBezTo>
                      <a:pt x="4475" y="87705"/>
                      <a:pt x="4475" y="87705"/>
                      <a:pt x="142293" y="87705"/>
                    </a:cubicBezTo>
                    <a:cubicBezTo>
                      <a:pt x="144978" y="87705"/>
                      <a:pt x="146768" y="89146"/>
                      <a:pt x="146768" y="91308"/>
                    </a:cubicBezTo>
                    <a:cubicBezTo>
                      <a:pt x="146768" y="91308"/>
                      <a:pt x="146768" y="91308"/>
                      <a:pt x="146768" y="92749"/>
                    </a:cubicBezTo>
                    <a:cubicBezTo>
                      <a:pt x="146768" y="94911"/>
                      <a:pt x="144978" y="96352"/>
                      <a:pt x="142293" y="96352"/>
                    </a:cubicBezTo>
                    <a:cubicBezTo>
                      <a:pt x="142293" y="96352"/>
                      <a:pt x="142293" y="96352"/>
                      <a:pt x="4475" y="96352"/>
                    </a:cubicBezTo>
                    <a:cubicBezTo>
                      <a:pt x="1790" y="96352"/>
                      <a:pt x="0" y="94911"/>
                      <a:pt x="0" y="92749"/>
                    </a:cubicBezTo>
                    <a:cubicBezTo>
                      <a:pt x="0" y="92749"/>
                      <a:pt x="0" y="92749"/>
                      <a:pt x="0" y="91308"/>
                    </a:cubicBezTo>
                    <a:cubicBezTo>
                      <a:pt x="0" y="89146"/>
                      <a:pt x="1790" y="87705"/>
                      <a:pt x="4475" y="87705"/>
                    </a:cubicBezTo>
                    <a:close/>
                    <a:moveTo>
                      <a:pt x="4475" y="58367"/>
                    </a:moveTo>
                    <a:cubicBezTo>
                      <a:pt x="4475" y="58367"/>
                      <a:pt x="4475" y="58367"/>
                      <a:pt x="142293" y="58367"/>
                    </a:cubicBezTo>
                    <a:cubicBezTo>
                      <a:pt x="144978" y="58367"/>
                      <a:pt x="146768" y="59860"/>
                      <a:pt x="146768" y="62099"/>
                    </a:cubicBezTo>
                    <a:cubicBezTo>
                      <a:pt x="146768" y="62099"/>
                      <a:pt x="146768" y="62099"/>
                      <a:pt x="146768" y="63591"/>
                    </a:cubicBezTo>
                    <a:cubicBezTo>
                      <a:pt x="146768" y="65830"/>
                      <a:pt x="144978" y="67323"/>
                      <a:pt x="142293" y="67323"/>
                    </a:cubicBezTo>
                    <a:cubicBezTo>
                      <a:pt x="142293" y="67323"/>
                      <a:pt x="142293" y="67323"/>
                      <a:pt x="4475" y="67323"/>
                    </a:cubicBezTo>
                    <a:cubicBezTo>
                      <a:pt x="1790" y="67323"/>
                      <a:pt x="0" y="65830"/>
                      <a:pt x="0" y="63591"/>
                    </a:cubicBezTo>
                    <a:cubicBezTo>
                      <a:pt x="0" y="63591"/>
                      <a:pt x="0" y="63591"/>
                      <a:pt x="0" y="62099"/>
                    </a:cubicBezTo>
                    <a:cubicBezTo>
                      <a:pt x="0" y="59860"/>
                      <a:pt x="1790" y="58367"/>
                      <a:pt x="4475" y="58367"/>
                    </a:cubicBezTo>
                    <a:close/>
                    <a:moveTo>
                      <a:pt x="4475" y="29338"/>
                    </a:moveTo>
                    <a:cubicBezTo>
                      <a:pt x="4475" y="29338"/>
                      <a:pt x="4475" y="29338"/>
                      <a:pt x="142293" y="29338"/>
                    </a:cubicBezTo>
                    <a:cubicBezTo>
                      <a:pt x="144978" y="29338"/>
                      <a:pt x="146768" y="30779"/>
                      <a:pt x="146768" y="32941"/>
                    </a:cubicBezTo>
                    <a:cubicBezTo>
                      <a:pt x="146768" y="32941"/>
                      <a:pt x="146768" y="32941"/>
                      <a:pt x="146768" y="34382"/>
                    </a:cubicBezTo>
                    <a:cubicBezTo>
                      <a:pt x="146768" y="36544"/>
                      <a:pt x="144978" y="37985"/>
                      <a:pt x="142293" y="37985"/>
                    </a:cubicBezTo>
                    <a:cubicBezTo>
                      <a:pt x="142293" y="37985"/>
                      <a:pt x="142293" y="37985"/>
                      <a:pt x="4475" y="37985"/>
                    </a:cubicBezTo>
                    <a:cubicBezTo>
                      <a:pt x="1790" y="37985"/>
                      <a:pt x="0" y="36544"/>
                      <a:pt x="0" y="34382"/>
                    </a:cubicBezTo>
                    <a:cubicBezTo>
                      <a:pt x="0" y="34382"/>
                      <a:pt x="0" y="34382"/>
                      <a:pt x="0" y="32941"/>
                    </a:cubicBezTo>
                    <a:cubicBezTo>
                      <a:pt x="0" y="30779"/>
                      <a:pt x="1790" y="29338"/>
                      <a:pt x="4475" y="29338"/>
                    </a:cubicBezTo>
                    <a:close/>
                    <a:moveTo>
                      <a:pt x="4475" y="0"/>
                    </a:moveTo>
                    <a:cubicBezTo>
                      <a:pt x="4475" y="0"/>
                      <a:pt x="4475" y="0"/>
                      <a:pt x="142293" y="0"/>
                    </a:cubicBezTo>
                    <a:cubicBezTo>
                      <a:pt x="144978" y="0"/>
                      <a:pt x="146768" y="1493"/>
                      <a:pt x="146768" y="3732"/>
                    </a:cubicBezTo>
                    <a:cubicBezTo>
                      <a:pt x="146768" y="3732"/>
                      <a:pt x="146768" y="3732"/>
                      <a:pt x="146768" y="5224"/>
                    </a:cubicBezTo>
                    <a:cubicBezTo>
                      <a:pt x="146768" y="7463"/>
                      <a:pt x="144978" y="8956"/>
                      <a:pt x="142293" y="8956"/>
                    </a:cubicBezTo>
                    <a:cubicBezTo>
                      <a:pt x="142293" y="8956"/>
                      <a:pt x="142293" y="8956"/>
                      <a:pt x="4475" y="8956"/>
                    </a:cubicBezTo>
                    <a:cubicBezTo>
                      <a:pt x="1790" y="8956"/>
                      <a:pt x="0" y="7463"/>
                      <a:pt x="0" y="5224"/>
                    </a:cubicBezTo>
                    <a:cubicBezTo>
                      <a:pt x="0" y="5224"/>
                      <a:pt x="0" y="5224"/>
                      <a:pt x="0" y="3732"/>
                    </a:cubicBezTo>
                    <a:cubicBezTo>
                      <a:pt x="0" y="1493"/>
                      <a:pt x="1790" y="0"/>
                      <a:pt x="44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932563">
                  <a:defRPr/>
                </a:pPr>
                <a:endParaRPr lang="en-US" sz="1599" dirty="0">
                  <a:solidFill>
                    <a:srgbClr val="404040"/>
                  </a:solidFill>
                  <a:latin typeface="Segoe UI"/>
                </a:endParaRPr>
              </a:p>
            </p:txBody>
          </p:sp>
          <p:sp>
            <p:nvSpPr>
              <p:cNvPr id="45" name="LOAD METER"/>
              <p:cNvSpPr>
                <a:spLocks noChangeAspect="1"/>
              </p:cNvSpPr>
              <p:nvPr/>
            </p:nvSpPr>
            <p:spPr bwMode="auto">
              <a:xfrm rot="1919497">
                <a:off x="9958928" y="2563229"/>
                <a:ext cx="107627" cy="91440"/>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6" name="Group 45"/>
              <p:cNvGrpSpPr/>
              <p:nvPr/>
            </p:nvGrpSpPr>
            <p:grpSpPr>
              <a:xfrm>
                <a:off x="9907172" y="2794022"/>
                <a:ext cx="89907" cy="78744"/>
                <a:chOff x="4225429" y="1222164"/>
                <a:chExt cx="1460899" cy="1221232"/>
              </a:xfrm>
              <a:grpFill/>
            </p:grpSpPr>
            <p:sp>
              <p:nvSpPr>
                <p:cNvPr id="52" name="Rounded Rectangle 51"/>
                <p:cNvSpPr/>
                <p:nvPr/>
              </p:nvSpPr>
              <p:spPr bwMode="auto">
                <a:xfrm flipH="1">
                  <a:off x="4320679" y="2160270"/>
                  <a:ext cx="845820" cy="266700"/>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p:cNvSpPr/>
                <p:nvPr/>
              </p:nvSpPr>
              <p:spPr bwMode="auto">
                <a:xfrm rot="19233811" flipH="1">
                  <a:off x="4650722" y="2027618"/>
                  <a:ext cx="180975" cy="229107"/>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21"/>
                <p:cNvSpPr/>
                <p:nvPr/>
              </p:nvSpPr>
              <p:spPr bwMode="auto">
                <a:xfrm rot="1663182" flipH="1">
                  <a:off x="4643040" y="1334313"/>
                  <a:ext cx="193060" cy="512062"/>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29"/>
                <p:cNvSpPr/>
                <p:nvPr/>
              </p:nvSpPr>
              <p:spPr bwMode="auto">
                <a:xfrm rot="6300000" flipH="1">
                  <a:off x="5129668" y="1183759"/>
                  <a:ext cx="146572" cy="50093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ounded Rectangle 55"/>
                <p:cNvSpPr/>
                <p:nvPr/>
              </p:nvSpPr>
              <p:spPr bwMode="auto">
                <a:xfrm flipH="1">
                  <a:off x="4225429" y="2293620"/>
                  <a:ext cx="1036320" cy="149776"/>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p:cNvSpPr/>
                <p:nvPr/>
              </p:nvSpPr>
              <p:spPr bwMode="auto">
                <a:xfrm flipH="1">
                  <a:off x="4394974" y="1762559"/>
                  <a:ext cx="352209" cy="352210"/>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p:cNvSpPr/>
                <p:nvPr/>
              </p:nvSpPr>
              <p:spPr bwMode="auto">
                <a:xfrm flipH="1">
                  <a:off x="4758229" y="1222164"/>
                  <a:ext cx="256032" cy="256033"/>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9" name="Group 58"/>
                <p:cNvGrpSpPr/>
                <p:nvPr/>
              </p:nvGrpSpPr>
              <p:grpSpPr>
                <a:xfrm rot="20781386">
                  <a:off x="5409524" y="1586085"/>
                  <a:ext cx="276804" cy="467545"/>
                  <a:chOff x="6199773" y="1569838"/>
                  <a:chExt cx="276804" cy="467545"/>
                </a:xfrm>
                <a:grpFill/>
              </p:grpSpPr>
              <p:sp>
                <p:nvSpPr>
                  <p:cNvPr id="61" name="Rectangle 60"/>
                  <p:cNvSpPr/>
                  <p:nvPr/>
                </p:nvSpPr>
                <p:spPr bwMode="auto">
                  <a:xfrm rot="10800000" flipH="1">
                    <a:off x="6289818" y="1569838"/>
                    <a:ext cx="96717" cy="173784"/>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Oval 61"/>
                  <p:cNvSpPr/>
                  <p:nvPr/>
                </p:nvSpPr>
                <p:spPr bwMode="auto">
                  <a:xfrm rot="10737439" flipH="1">
                    <a:off x="6282702" y="1724048"/>
                    <a:ext cx="110946" cy="110946"/>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3" name="Group 62"/>
                  <p:cNvGrpSpPr/>
                  <p:nvPr/>
                </p:nvGrpSpPr>
                <p:grpSpPr>
                  <a:xfrm>
                    <a:off x="6199773" y="1764545"/>
                    <a:ext cx="99173" cy="272838"/>
                    <a:chOff x="5426382" y="1788525"/>
                    <a:chExt cx="99173" cy="272838"/>
                  </a:xfrm>
                  <a:grpFill/>
                </p:grpSpPr>
                <p:sp>
                  <p:nvSpPr>
                    <p:cNvPr id="67" name="Rectangle 66"/>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Diagonal Stripe 67"/>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4" name="Group 63"/>
                  <p:cNvGrpSpPr/>
                  <p:nvPr/>
                </p:nvGrpSpPr>
                <p:grpSpPr>
                  <a:xfrm flipH="1">
                    <a:off x="6377404" y="1764545"/>
                    <a:ext cx="99173" cy="272838"/>
                    <a:chOff x="5426382" y="1788525"/>
                    <a:chExt cx="99173" cy="272838"/>
                  </a:xfrm>
                  <a:grpFill/>
                </p:grpSpPr>
                <p:sp>
                  <p:nvSpPr>
                    <p:cNvPr id="65" name="Rectangle 64"/>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Diagonal Stripe 65"/>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0" name="Oval 59"/>
                <p:cNvSpPr/>
                <p:nvPr/>
              </p:nvSpPr>
              <p:spPr bwMode="auto">
                <a:xfrm flipH="1">
                  <a:off x="5372628" y="1436546"/>
                  <a:ext cx="192023" cy="192024"/>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7" name="VEHICLE TRACKING"/>
              <p:cNvSpPr/>
              <p:nvPr/>
            </p:nvSpPr>
            <p:spPr bwMode="auto">
              <a:xfrm>
                <a:off x="9906038" y="2665908"/>
                <a:ext cx="114660" cy="90822"/>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8" name="Group 47"/>
              <p:cNvGrpSpPr/>
              <p:nvPr/>
            </p:nvGrpSpPr>
            <p:grpSpPr>
              <a:xfrm>
                <a:off x="10025141" y="2670640"/>
                <a:ext cx="84583" cy="51677"/>
                <a:chOff x="10495146" y="2518585"/>
                <a:chExt cx="329564" cy="201352"/>
              </a:xfrm>
              <a:grpFill/>
            </p:grpSpPr>
            <p:sp>
              <p:nvSpPr>
                <p:cNvPr id="49"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50"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51"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grpSp>
      </p:grpSp>
    </p:spTree>
    <p:extLst>
      <p:ext uri="{BB962C8B-B14F-4D97-AF65-F5344CB8AC3E}">
        <p14:creationId xmlns:p14="http://schemas.microsoft.com/office/powerpoint/2010/main" val="1357220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500" fill="hold"/>
                                        <p:tgtEl>
                                          <p:spTgt spid="28"/>
                                        </p:tgtEl>
                                        <p:attrNameLst>
                                          <p:attrName>ppt_x</p:attrName>
                                        </p:attrNameLst>
                                      </p:cBhvr>
                                      <p:tavLst>
                                        <p:tav tm="0">
                                          <p:val>
                                            <p:strVal val="#ppt_x"/>
                                          </p:val>
                                        </p:tav>
                                        <p:tav tm="100000">
                                          <p:val>
                                            <p:strVal val="#ppt_x"/>
                                          </p:val>
                                        </p:tav>
                                      </p:tavLst>
                                    </p:anim>
                                    <p:anim calcmode="lin" valueType="num">
                                      <p:cBhvr additive="base">
                                        <p:cTn id="8" dur="1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1500" fill="hold"/>
                                        <p:tgtEl>
                                          <p:spTgt spid="29"/>
                                        </p:tgtEl>
                                        <p:attrNameLst>
                                          <p:attrName>ppt_x</p:attrName>
                                        </p:attrNameLst>
                                      </p:cBhvr>
                                      <p:tavLst>
                                        <p:tav tm="0">
                                          <p:val>
                                            <p:strVal val="#ppt_x"/>
                                          </p:val>
                                        </p:tav>
                                        <p:tav tm="100000">
                                          <p:val>
                                            <p:strVal val="#ppt_x"/>
                                          </p:val>
                                        </p:tav>
                                      </p:tavLst>
                                    </p:anim>
                                    <p:anim calcmode="lin" valueType="num">
                                      <p:cBhvr additive="base">
                                        <p:cTn id="12" dur="1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1500" fill="hold"/>
                                        <p:tgtEl>
                                          <p:spTgt spid="30"/>
                                        </p:tgtEl>
                                        <p:attrNameLst>
                                          <p:attrName>ppt_x</p:attrName>
                                        </p:attrNameLst>
                                      </p:cBhvr>
                                      <p:tavLst>
                                        <p:tav tm="0">
                                          <p:val>
                                            <p:strVal val="#ppt_x"/>
                                          </p:val>
                                        </p:tav>
                                        <p:tav tm="100000">
                                          <p:val>
                                            <p:strVal val="#ppt_x"/>
                                          </p:val>
                                        </p:tav>
                                      </p:tavLst>
                                    </p:anim>
                                    <p:anim calcmode="lin" valueType="num">
                                      <p:cBhvr additive="base">
                                        <p:cTn id="16" dur="1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75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500" fill="hold"/>
                                        <p:tgtEl>
                                          <p:spTgt spid="32"/>
                                        </p:tgtEl>
                                        <p:attrNameLst>
                                          <p:attrName>ppt_x</p:attrName>
                                        </p:attrNameLst>
                                      </p:cBhvr>
                                      <p:tavLst>
                                        <p:tav tm="0">
                                          <p:val>
                                            <p:strVal val="#ppt_x"/>
                                          </p:val>
                                        </p:tav>
                                        <p:tav tm="100000">
                                          <p:val>
                                            <p:strVal val="#ppt_x"/>
                                          </p:val>
                                        </p:tav>
                                      </p:tavLst>
                                    </p:anim>
                                    <p:anim calcmode="lin" valueType="num">
                                      <p:cBhvr additive="base">
                                        <p:cTn id="20" dur="1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00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1500" fill="hold"/>
                                        <p:tgtEl>
                                          <p:spTgt spid="31"/>
                                        </p:tgtEl>
                                        <p:attrNameLst>
                                          <p:attrName>ppt_x</p:attrName>
                                        </p:attrNameLst>
                                      </p:cBhvr>
                                      <p:tavLst>
                                        <p:tav tm="0">
                                          <p:val>
                                            <p:strVal val="#ppt_x"/>
                                          </p:val>
                                        </p:tav>
                                        <p:tav tm="100000">
                                          <p:val>
                                            <p:strVal val="#ppt_x"/>
                                          </p:val>
                                        </p:tav>
                                      </p:tavLst>
                                    </p:anim>
                                    <p:anim calcmode="lin" valueType="num">
                                      <p:cBhvr additive="base">
                                        <p:cTn id="24" dur="1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2179058"/>
          </a:xfrm>
        </p:spPr>
        <p:txBody>
          <a:bodyPr/>
          <a:lstStyle/>
          <a:p>
            <a:r>
              <a:rPr lang="en-US" dirty="0"/>
              <a:t>Windows 10 IoT Core +</a:t>
            </a:r>
            <a:br>
              <a:rPr lang="en-US" dirty="0"/>
            </a:br>
            <a:r>
              <a:rPr lang="en-US" dirty="0"/>
              <a:t>Microsoft Azure</a:t>
            </a:r>
          </a:p>
        </p:txBody>
      </p:sp>
    </p:spTree>
    <p:extLst>
      <p:ext uri="{BB962C8B-B14F-4D97-AF65-F5344CB8AC3E}">
        <p14:creationId xmlns:p14="http://schemas.microsoft.com/office/powerpoint/2010/main" val="1261234041"/>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D032FD0F-7DAB-4113-97A5-C89486A2E43E}"/>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C92A1AA6-413C-4214-8C9D-AD7A385A5C7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0271A20F7B3C41B827A8F04D548019" ma:contentTypeVersion="2" ma:contentTypeDescription="Create a new document." ma:contentTypeScope="" ma:versionID="0f5b4adeca3fa452dfd663ff4e0777e3">
  <xsd:schema xmlns:xsd="http://www.w3.org/2001/XMLSchema" xmlns:xs="http://www.w3.org/2001/XMLSchema" xmlns:p="http://schemas.microsoft.com/office/2006/metadata/properties" xmlns:ns2="f85c541c-390e-4fa8-b262-5da5c5cfad75" targetNamespace="http://schemas.microsoft.com/office/2006/metadata/properties" ma:root="true" ma:fieldsID="592d4a22e1cc7090506e0998bb31d05e" ns2:_="">
    <xsd:import namespace="f85c541c-390e-4fa8-b262-5da5c5cfad75"/>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5c541c-390e-4fa8-b262-5da5c5cfad7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16C79B61-263D-4889-954E-B7F93FBE66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5c541c-390e-4fa8-b262-5da5c5cfad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f85c541c-390e-4fa8-b262-5da5c5cfad75"/>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400</TotalTime>
  <Words>4000</Words>
  <Application>Microsoft Office PowerPoint</Application>
  <PresentationFormat>Custom</PresentationFormat>
  <Paragraphs>700</Paragraphs>
  <Slides>64</Slides>
  <Notes>45</Notes>
  <HiddenSlides>5</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64</vt:i4>
      </vt:variant>
    </vt:vector>
  </HeadingPairs>
  <TitlesOfParts>
    <vt:vector size="75" baseType="lpstr">
      <vt:lpstr>Arial</vt:lpstr>
      <vt:lpstr>Calibri</vt:lpstr>
      <vt:lpstr>Consolas</vt:lpstr>
      <vt:lpstr>Segoe</vt:lpstr>
      <vt:lpstr>Segoe Light</vt:lpstr>
      <vt:lpstr>Segoe UI</vt:lpstr>
      <vt:lpstr>Segoe UI Light</vt:lpstr>
      <vt:lpstr>Segoe UI Semilight</vt:lpstr>
      <vt:lpstr>Wingdings</vt:lpstr>
      <vt:lpstr>5-30721_Build_2016_Template_Light</vt:lpstr>
      <vt:lpstr>5-30721_Build_2016_Template_Dark</vt:lpstr>
      <vt:lpstr>DRAFT</vt:lpstr>
      <vt:lpstr>Presentation Notes</vt:lpstr>
      <vt:lpstr>PowerPoint Presentation</vt:lpstr>
      <vt:lpstr>Connecting Windows 10 IoT Core and Microsoft Azure IoT</vt:lpstr>
      <vt:lpstr>Disruptive Forces Enabling IoT</vt:lpstr>
      <vt:lpstr>IoT is gaining momentum</vt:lpstr>
      <vt:lpstr>PowerPoint Presentation</vt:lpstr>
      <vt:lpstr>IoT is an inflection point</vt:lpstr>
      <vt:lpstr>Windows 10 IoT Core + Microsoft Azure</vt:lpstr>
      <vt:lpstr>x</vt:lpstr>
      <vt:lpstr>GHI FEZ HAT</vt:lpstr>
      <vt:lpstr>Lab Setup</vt:lpstr>
      <vt:lpstr>IoT Lab modules</vt:lpstr>
      <vt:lpstr>Lab</vt:lpstr>
      <vt:lpstr>Checkpoint 1</vt:lpstr>
      <vt:lpstr>Checkpoint 2</vt:lpstr>
      <vt:lpstr>Checkpoint 3</vt:lpstr>
      <vt:lpstr>Wrap-up</vt:lpstr>
      <vt:lpstr>PowerPoint Presentation</vt:lpstr>
      <vt:lpstr>Where can I find imagery?</vt:lpstr>
      <vt:lpstr>Preferred text layout (no bullets)</vt:lpstr>
      <vt:lpstr>Preferred text layout (no bullets)</vt:lpstr>
      <vt:lpstr>Adjusting list levels</vt:lpstr>
      <vt:lpstr>Bullet points layout with subtitle Subtitle</vt:lpstr>
      <vt:lpstr>Slide palette info</vt:lpstr>
      <vt:lpstr>Charts</vt:lpstr>
      <vt:lpstr>Charts</vt:lpstr>
      <vt:lpstr>Table</vt:lpstr>
      <vt:lpstr>Diagram with text</vt:lpstr>
      <vt:lpstr>Diagram without text </vt:lpstr>
      <vt:lpstr>Video</vt:lpstr>
      <vt:lpstr>Demo</vt:lpstr>
      <vt:lpstr>Photo layout 1</vt:lpstr>
      <vt:lpstr>Microsoft brand guidelines</vt:lpstr>
      <vt:lpstr>Section title</vt:lpstr>
      <vt:lpstr>Section title</vt:lpstr>
      <vt:lpstr>“If you could only sense how important you are to the lives of those you meet; how important you can be to the people you may never even dream of. There is something of yourself that you leave at every meeting with another person.”</vt:lpstr>
      <vt:lpstr>Software code slide</vt:lpstr>
      <vt:lpstr>Notes (hidden)</vt:lpstr>
      <vt:lpstr>Call to Action</vt:lpstr>
      <vt:lpstr>Please Complete An Evaluation Form Your input is important!</vt:lpstr>
      <vt:lpstr>Evaluate this session</vt:lpstr>
      <vt:lpstr>PowerPoint Presentation</vt:lpstr>
      <vt:lpstr>Presentation title  goes here</vt:lpstr>
      <vt:lpstr>Preferred text layout (no bullets)</vt:lpstr>
      <vt:lpstr>Bullet points layout with subtitle Subtitle</vt:lpstr>
      <vt:lpstr>Slide palette info</vt:lpstr>
      <vt:lpstr>Charts</vt:lpstr>
      <vt:lpstr>Charts</vt:lpstr>
      <vt:lpstr>Table</vt:lpstr>
      <vt:lpstr>Diagram with text</vt:lpstr>
      <vt:lpstr>Diagram without text </vt:lpstr>
      <vt:lpstr>Video</vt:lpstr>
      <vt:lpstr>Demo</vt:lpstr>
      <vt:lpstr>Photo layout 1</vt:lpstr>
      <vt:lpstr>“If you could only sense how important you are to the lives of those you meet; how important you can be to the people you may never even dream of. There is something of yourself that you leave at every meeting with another person.”</vt:lpstr>
      <vt:lpstr>Section title</vt:lpstr>
      <vt:lpstr>Section title</vt:lpstr>
      <vt:lpstr>Software code slide</vt:lpstr>
      <vt:lpstr>Notes (hidden)</vt:lpstr>
      <vt:lpstr>Call to Action</vt:lpstr>
      <vt:lpstr>Please Complete An Evaluation Form Your input is important!</vt:lpstr>
      <vt:lpstr>Evaluate this session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Pete Brown</dc:creator>
  <cp:keywords>Microsoft Build 2016</cp:keywords>
  <dc:description>Template: Mitchell Derrey, Silver Fox Productions
Formatting: 
Audience Type:</dc:description>
  <cp:lastModifiedBy>Pete Brown</cp:lastModifiedBy>
  <cp:revision>37</cp:revision>
  <dcterms:created xsi:type="dcterms:W3CDTF">2016-03-14T17:09:14Z</dcterms:created>
  <dcterms:modified xsi:type="dcterms:W3CDTF">2016-03-15T01:30:53Z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0x010100F50271A20F7B3C41B827A8F04D548019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